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32"/>
  </p:notesMasterIdLst>
  <p:sldIdLst>
    <p:sldId id="272" r:id="rId2"/>
    <p:sldId id="273" r:id="rId3"/>
    <p:sldId id="274" r:id="rId4"/>
    <p:sldId id="275" r:id="rId5"/>
    <p:sldId id="276" r:id="rId6"/>
    <p:sldId id="277" r:id="rId7"/>
    <p:sldId id="278" r:id="rId8"/>
    <p:sldId id="279" r:id="rId9"/>
    <p:sldId id="280" r:id="rId10"/>
    <p:sldId id="281" r:id="rId11"/>
    <p:sldId id="282" r:id="rId12"/>
    <p:sldId id="283" r:id="rId13"/>
    <p:sldId id="284" r:id="rId14"/>
    <p:sldId id="285" r:id="rId15"/>
    <p:sldId id="286" r:id="rId16"/>
    <p:sldId id="287" r:id="rId17"/>
    <p:sldId id="288" r:id="rId18"/>
    <p:sldId id="289" r:id="rId19"/>
    <p:sldId id="290" r:id="rId20"/>
    <p:sldId id="291" r:id="rId21"/>
    <p:sldId id="292" r:id="rId22"/>
    <p:sldId id="293" r:id="rId23"/>
    <p:sldId id="294" r:id="rId24"/>
    <p:sldId id="295" r:id="rId25"/>
    <p:sldId id="296" r:id="rId26"/>
    <p:sldId id="297" r:id="rId27"/>
    <p:sldId id="298" r:id="rId28"/>
    <p:sldId id="299" r:id="rId29"/>
    <p:sldId id="300" r:id="rId30"/>
    <p:sldId id="301" r:id="rId31"/>
  </p:sldIdLst>
  <p:sldSz cx="9144000" cy="5143500" type="screen16x9"/>
  <p:notesSz cx="6858000" cy="9144000"/>
  <p:embeddedFontLst>
    <p:embeddedFont>
      <p:font typeface="Maven Pro" panose="020B0604020202020204" charset="0"/>
      <p:regular r:id="rId33"/>
      <p:bold r:id="rId34"/>
    </p:embeddedFont>
    <p:embeddedFont>
      <p:font typeface="Nunito"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80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4c6ddbb98c_1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4c6ddbb98c_1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4c7b945493_0_1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4c7b945493_0_1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4c7b945493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4c7b945493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4c7b945493_0_10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4c7b945493_0_10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6de980d5ec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6de980d5ec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4c7b945493_0_1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4c7b945493_0_1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4c7b94549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4c7b94549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6de980d5ec_1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6de980d5ec_1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4c7b945493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4c7b945493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6de980d5ec_1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6de980d5ec_1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6de980d5ec_1_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6de980d5ec_1_8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4c6ddbb98c_1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4c6ddbb98c_1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6de980d5ec_1_1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6de980d5ec_1_1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6de980d5ec_1_1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6de980d5ec_1_1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6de980d5ec_1_1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6de980d5ec_1_1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6de980d5ec_1_17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6de980d5ec_1_17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6de980d5ec_1_1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6de980d5ec_1_1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6de980d5ec_1_1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6de980d5ec_1_1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6de980d5ec_1_17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6de980d5ec_1_1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6de980d5ec_1_1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6de980d5ec_1_1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4ca5a3db22_1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4ca5a3db22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de980d5ec_1_20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de980d5ec_1_20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4c7b945493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4c7b945493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b88e223118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b88e223118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4c7b94549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4c7b94549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4c7b945493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4c7b945493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4c7b945493_0_1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4c7b945493_0_1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4c7b945493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4c7b945493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4c7b945493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4c7b945493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4c7b945493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4c7b945493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ustom layout 1">
  <p:cSld name="AUTOLAYOUT_1">
    <p:bg>
      <p:bgPr>
        <a:solidFill>
          <a:srgbClr val="FFFFFF"/>
        </a:solidFill>
        <a:effectLst/>
      </p:bgPr>
    </p:bg>
    <p:spTree>
      <p:nvGrpSpPr>
        <p:cNvPr id="1" name="Shape 273"/>
        <p:cNvGrpSpPr/>
        <p:nvPr/>
      </p:nvGrpSpPr>
      <p:grpSpPr>
        <a:xfrm>
          <a:off x="0" y="0"/>
          <a:ext cx="0" cy="0"/>
          <a:chOff x="0" y="0"/>
          <a:chExt cx="0" cy="0"/>
        </a:xfrm>
      </p:grpSpPr>
      <p:sp>
        <p:nvSpPr>
          <p:cNvPr id="274" name="Google Shape;274;p13"/>
          <p:cNvSpPr/>
          <p:nvPr/>
        </p:nvSpPr>
        <p:spPr>
          <a:xfrm>
            <a:off x="3047650" y="0"/>
            <a:ext cx="60963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3"/>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6" name="Google Shape;276;p13"/>
          <p:cNvGrpSpPr/>
          <p:nvPr/>
        </p:nvGrpSpPr>
        <p:grpSpPr>
          <a:xfrm>
            <a:off x="2" y="4713898"/>
            <a:ext cx="3047923" cy="429600"/>
            <a:chOff x="-73" y="4713898"/>
            <a:chExt cx="3047923" cy="429600"/>
          </a:xfrm>
        </p:grpSpPr>
        <p:sp>
          <p:nvSpPr>
            <p:cNvPr id="277" name="Google Shape;277;p13"/>
            <p:cNvSpPr/>
            <p:nvPr/>
          </p:nvSpPr>
          <p:spPr>
            <a:xfrm rot="-5400000">
              <a:off x="2452050" y="4547698"/>
              <a:ext cx="429600" cy="762000"/>
            </a:xfrm>
            <a:prstGeom prst="rtTriangl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3"/>
            <p:cNvSpPr/>
            <p:nvPr/>
          </p:nvSpPr>
          <p:spPr>
            <a:xfrm rot="-5400000">
              <a:off x="928119" y="4547698"/>
              <a:ext cx="429600" cy="762000"/>
            </a:xfrm>
            <a:prstGeom prst="rtTriangl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3"/>
            <p:cNvSpPr/>
            <p:nvPr/>
          </p:nvSpPr>
          <p:spPr>
            <a:xfrm rot="5400000" flipH="1">
              <a:off x="1689952" y="4547698"/>
              <a:ext cx="429600" cy="762000"/>
            </a:xfrm>
            <a:prstGeom prst="rtTriangl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3"/>
            <p:cNvSpPr/>
            <p:nvPr/>
          </p:nvSpPr>
          <p:spPr>
            <a:xfrm rot="5400000" flipH="1">
              <a:off x="166127" y="4547698"/>
              <a:ext cx="429600" cy="762000"/>
            </a:xfrm>
            <a:prstGeom prst="rtTriangl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13"/>
          <p:cNvSpPr txBox="1">
            <a:spLocks noGrp="1"/>
          </p:cNvSpPr>
          <p:nvPr>
            <p:ph type="title"/>
          </p:nvPr>
        </p:nvSpPr>
        <p:spPr>
          <a:xfrm>
            <a:off x="185350" y="679625"/>
            <a:ext cx="2683200" cy="1042500"/>
          </a:xfrm>
          <a:prstGeom prst="rect">
            <a:avLst/>
          </a:prstGeom>
          <a:noFill/>
        </p:spPr>
        <p:txBody>
          <a:bodyPr spcFirstLastPara="1" wrap="square" lIns="91425" tIns="91425" rIns="91425" bIns="91425" anchor="b" anchorCtr="0">
            <a:noAutofit/>
          </a:bodyPr>
          <a:lstStyle>
            <a:lvl1pPr lvl="0" algn="l" rtl="0">
              <a:lnSpc>
                <a:spcPct val="100000"/>
              </a:lnSpc>
              <a:spcBef>
                <a:spcPts val="0"/>
              </a:spcBef>
              <a:spcAft>
                <a:spcPts val="0"/>
              </a:spcAft>
              <a:buNone/>
              <a:defRPr sz="2400" b="1">
                <a:solidFill>
                  <a:srgbClr val="212121"/>
                </a:solidFill>
              </a:defRPr>
            </a:lvl1pPr>
            <a:lvl2pPr lvl="1" algn="l" rtl="0">
              <a:lnSpc>
                <a:spcPct val="100000"/>
              </a:lnSpc>
              <a:spcBef>
                <a:spcPts val="0"/>
              </a:spcBef>
              <a:spcAft>
                <a:spcPts val="0"/>
              </a:spcAft>
              <a:buNone/>
              <a:defRPr sz="2400" b="1">
                <a:solidFill>
                  <a:srgbClr val="212121"/>
                </a:solidFill>
              </a:defRPr>
            </a:lvl2pPr>
            <a:lvl3pPr lvl="2" algn="l" rtl="0">
              <a:lnSpc>
                <a:spcPct val="100000"/>
              </a:lnSpc>
              <a:spcBef>
                <a:spcPts val="0"/>
              </a:spcBef>
              <a:spcAft>
                <a:spcPts val="0"/>
              </a:spcAft>
              <a:buNone/>
              <a:defRPr sz="2400" b="1">
                <a:solidFill>
                  <a:srgbClr val="212121"/>
                </a:solidFill>
              </a:defRPr>
            </a:lvl3pPr>
            <a:lvl4pPr lvl="3" algn="l" rtl="0">
              <a:lnSpc>
                <a:spcPct val="100000"/>
              </a:lnSpc>
              <a:spcBef>
                <a:spcPts val="0"/>
              </a:spcBef>
              <a:spcAft>
                <a:spcPts val="0"/>
              </a:spcAft>
              <a:buNone/>
              <a:defRPr sz="2400" b="1">
                <a:solidFill>
                  <a:srgbClr val="212121"/>
                </a:solidFill>
              </a:defRPr>
            </a:lvl4pPr>
            <a:lvl5pPr lvl="4" algn="l" rtl="0">
              <a:lnSpc>
                <a:spcPct val="100000"/>
              </a:lnSpc>
              <a:spcBef>
                <a:spcPts val="0"/>
              </a:spcBef>
              <a:spcAft>
                <a:spcPts val="0"/>
              </a:spcAft>
              <a:buNone/>
              <a:defRPr sz="2400" b="1">
                <a:solidFill>
                  <a:srgbClr val="212121"/>
                </a:solidFill>
              </a:defRPr>
            </a:lvl5pPr>
            <a:lvl6pPr lvl="5" algn="l" rtl="0">
              <a:lnSpc>
                <a:spcPct val="100000"/>
              </a:lnSpc>
              <a:spcBef>
                <a:spcPts val="0"/>
              </a:spcBef>
              <a:spcAft>
                <a:spcPts val="0"/>
              </a:spcAft>
              <a:buNone/>
              <a:defRPr sz="2400" b="1">
                <a:solidFill>
                  <a:srgbClr val="212121"/>
                </a:solidFill>
              </a:defRPr>
            </a:lvl6pPr>
            <a:lvl7pPr lvl="6" algn="l" rtl="0">
              <a:lnSpc>
                <a:spcPct val="100000"/>
              </a:lnSpc>
              <a:spcBef>
                <a:spcPts val="0"/>
              </a:spcBef>
              <a:spcAft>
                <a:spcPts val="0"/>
              </a:spcAft>
              <a:buNone/>
              <a:defRPr sz="2400" b="1">
                <a:solidFill>
                  <a:srgbClr val="212121"/>
                </a:solidFill>
              </a:defRPr>
            </a:lvl7pPr>
            <a:lvl8pPr lvl="7" algn="l" rtl="0">
              <a:lnSpc>
                <a:spcPct val="100000"/>
              </a:lnSpc>
              <a:spcBef>
                <a:spcPts val="0"/>
              </a:spcBef>
              <a:spcAft>
                <a:spcPts val="0"/>
              </a:spcAft>
              <a:buNone/>
              <a:defRPr sz="2400" b="1">
                <a:solidFill>
                  <a:srgbClr val="212121"/>
                </a:solidFill>
              </a:defRPr>
            </a:lvl8pPr>
            <a:lvl9pPr lvl="8" algn="l" rtl="0">
              <a:lnSpc>
                <a:spcPct val="100000"/>
              </a:lnSpc>
              <a:spcBef>
                <a:spcPts val="0"/>
              </a:spcBef>
              <a:spcAft>
                <a:spcPts val="0"/>
              </a:spcAft>
              <a:buNone/>
              <a:defRPr sz="2400" b="1">
                <a:solidFill>
                  <a:srgbClr val="212121"/>
                </a:solidFill>
              </a:defRPr>
            </a:lvl9pPr>
          </a:lstStyle>
          <a:p>
            <a:endParaRPr/>
          </a:p>
        </p:txBody>
      </p:sp>
      <p:sp>
        <p:nvSpPr>
          <p:cNvPr id="282" name="Google Shape;282;p13"/>
          <p:cNvSpPr txBox="1">
            <a:spLocks noGrp="1"/>
          </p:cNvSpPr>
          <p:nvPr>
            <p:ph type="body" idx="1"/>
          </p:nvPr>
        </p:nvSpPr>
        <p:spPr>
          <a:xfrm>
            <a:off x="185350" y="1798300"/>
            <a:ext cx="2683200" cy="2540100"/>
          </a:xfrm>
          <a:prstGeom prst="rect">
            <a:avLst/>
          </a:prstGeom>
          <a:noFill/>
        </p:spPr>
        <p:txBody>
          <a:bodyPr spcFirstLastPara="1" wrap="square" lIns="91425" tIns="91425" rIns="91425" bIns="91425" anchor="t" anchorCtr="0">
            <a:noAutofit/>
          </a:bodyPr>
          <a:lstStyle>
            <a:lvl1pPr marL="457200" lvl="0" indent="-330200" algn="l" rtl="0">
              <a:lnSpc>
                <a:spcPct val="115000"/>
              </a:lnSpc>
              <a:spcBef>
                <a:spcPts val="0"/>
              </a:spcBef>
              <a:spcAft>
                <a:spcPts val="0"/>
              </a:spcAft>
              <a:buClr>
                <a:srgbClr val="616161"/>
              </a:buClr>
              <a:buSzPts val="1600"/>
              <a:buChar char="●"/>
              <a:defRPr sz="1600">
                <a:solidFill>
                  <a:srgbClr val="616161"/>
                </a:solidFill>
              </a:defRPr>
            </a:lvl1pPr>
            <a:lvl2pPr marL="914400" lvl="1" indent="-298450" algn="l" rtl="0">
              <a:lnSpc>
                <a:spcPct val="115000"/>
              </a:lnSpc>
              <a:spcBef>
                <a:spcPts val="1600"/>
              </a:spcBef>
              <a:spcAft>
                <a:spcPts val="0"/>
              </a:spcAft>
              <a:buClr>
                <a:srgbClr val="616161"/>
              </a:buClr>
              <a:buSzPts val="1100"/>
              <a:buChar char="○"/>
              <a:defRPr sz="1400">
                <a:solidFill>
                  <a:srgbClr val="616161"/>
                </a:solidFill>
              </a:defRPr>
            </a:lvl2pPr>
            <a:lvl3pPr marL="1371600" lvl="2" indent="-298450" algn="l" rtl="0">
              <a:lnSpc>
                <a:spcPct val="115000"/>
              </a:lnSpc>
              <a:spcBef>
                <a:spcPts val="1600"/>
              </a:spcBef>
              <a:spcAft>
                <a:spcPts val="0"/>
              </a:spcAft>
              <a:buClr>
                <a:srgbClr val="616161"/>
              </a:buClr>
              <a:buSzPts val="1100"/>
              <a:buChar char="■"/>
              <a:defRPr sz="1400">
                <a:solidFill>
                  <a:srgbClr val="616161"/>
                </a:solidFill>
              </a:defRPr>
            </a:lvl3pPr>
            <a:lvl4pPr marL="1828800" lvl="3" indent="-298450" algn="l" rtl="0">
              <a:lnSpc>
                <a:spcPct val="115000"/>
              </a:lnSpc>
              <a:spcBef>
                <a:spcPts val="1600"/>
              </a:spcBef>
              <a:spcAft>
                <a:spcPts val="0"/>
              </a:spcAft>
              <a:buClr>
                <a:srgbClr val="616161"/>
              </a:buClr>
              <a:buSzPts val="1100"/>
              <a:buChar char="●"/>
              <a:defRPr sz="1400">
                <a:solidFill>
                  <a:srgbClr val="616161"/>
                </a:solidFill>
              </a:defRPr>
            </a:lvl4pPr>
            <a:lvl5pPr marL="2286000" lvl="4" indent="-298450" algn="l" rtl="0">
              <a:lnSpc>
                <a:spcPct val="115000"/>
              </a:lnSpc>
              <a:spcBef>
                <a:spcPts val="1600"/>
              </a:spcBef>
              <a:spcAft>
                <a:spcPts val="0"/>
              </a:spcAft>
              <a:buClr>
                <a:srgbClr val="616161"/>
              </a:buClr>
              <a:buSzPts val="1100"/>
              <a:buChar char="○"/>
              <a:defRPr sz="1400">
                <a:solidFill>
                  <a:srgbClr val="616161"/>
                </a:solidFill>
              </a:defRPr>
            </a:lvl5pPr>
            <a:lvl6pPr marL="2743200" lvl="5" indent="-298450" algn="l" rtl="0">
              <a:lnSpc>
                <a:spcPct val="115000"/>
              </a:lnSpc>
              <a:spcBef>
                <a:spcPts val="1600"/>
              </a:spcBef>
              <a:spcAft>
                <a:spcPts val="0"/>
              </a:spcAft>
              <a:buClr>
                <a:srgbClr val="616161"/>
              </a:buClr>
              <a:buSzPts val="1100"/>
              <a:buChar char="■"/>
              <a:defRPr sz="1400">
                <a:solidFill>
                  <a:srgbClr val="616161"/>
                </a:solidFill>
              </a:defRPr>
            </a:lvl6pPr>
            <a:lvl7pPr marL="3200400" lvl="6" indent="-298450" algn="l" rtl="0">
              <a:lnSpc>
                <a:spcPct val="115000"/>
              </a:lnSpc>
              <a:spcBef>
                <a:spcPts val="1600"/>
              </a:spcBef>
              <a:spcAft>
                <a:spcPts val="0"/>
              </a:spcAft>
              <a:buClr>
                <a:srgbClr val="616161"/>
              </a:buClr>
              <a:buSzPts val="1100"/>
              <a:buChar char="●"/>
              <a:defRPr sz="1400">
                <a:solidFill>
                  <a:srgbClr val="616161"/>
                </a:solidFill>
              </a:defRPr>
            </a:lvl7pPr>
            <a:lvl8pPr marL="3657600" lvl="7" indent="-298450" algn="l" rtl="0">
              <a:lnSpc>
                <a:spcPct val="115000"/>
              </a:lnSpc>
              <a:spcBef>
                <a:spcPts val="1600"/>
              </a:spcBef>
              <a:spcAft>
                <a:spcPts val="0"/>
              </a:spcAft>
              <a:buClr>
                <a:srgbClr val="616161"/>
              </a:buClr>
              <a:buSzPts val="1100"/>
              <a:buChar char="○"/>
              <a:defRPr sz="1400">
                <a:solidFill>
                  <a:srgbClr val="616161"/>
                </a:solidFill>
              </a:defRPr>
            </a:lvl8pPr>
            <a:lvl9pPr marL="4114800" lvl="8" indent="-298450" algn="l" rtl="0">
              <a:lnSpc>
                <a:spcPct val="115000"/>
              </a:lnSpc>
              <a:spcBef>
                <a:spcPts val="1600"/>
              </a:spcBef>
              <a:spcAft>
                <a:spcPts val="1600"/>
              </a:spcAft>
              <a:buClr>
                <a:srgbClr val="616161"/>
              </a:buClr>
              <a:buSzPts val="1100"/>
              <a:buChar char="■"/>
              <a:defRPr sz="1400">
                <a:solidFill>
                  <a:srgbClr val="616161"/>
                </a:solidFill>
              </a:defRPr>
            </a:lvl9pPr>
          </a:lstStyle>
          <a:p>
            <a:endParaRPr/>
          </a:p>
        </p:txBody>
      </p:sp>
      <p:sp>
        <p:nvSpPr>
          <p:cNvPr id="283" name="Google Shape;283;p13"/>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000">
                <a:solidFill>
                  <a:schemeClr val="dk2"/>
                </a:solidFill>
              </a:defRPr>
            </a:lvl1pPr>
            <a:lvl2pPr lvl="1" algn="r" rtl="0">
              <a:lnSpc>
                <a:spcPct val="100000"/>
              </a:lnSpc>
              <a:spcAft>
                <a:spcPts val="0"/>
              </a:spcAft>
              <a:buNone/>
              <a:defRPr sz="1000">
                <a:solidFill>
                  <a:schemeClr val="dk2"/>
                </a:solidFill>
              </a:defRPr>
            </a:lvl2pPr>
            <a:lvl3pPr lvl="2" algn="r" rtl="0">
              <a:lnSpc>
                <a:spcPct val="100000"/>
              </a:lnSpc>
              <a:spcAft>
                <a:spcPts val="0"/>
              </a:spcAft>
              <a:buNone/>
              <a:defRPr sz="1000">
                <a:solidFill>
                  <a:schemeClr val="dk2"/>
                </a:solidFill>
              </a:defRPr>
            </a:lvl3pPr>
            <a:lvl4pPr lvl="3" algn="r" rtl="0">
              <a:lnSpc>
                <a:spcPct val="100000"/>
              </a:lnSpc>
              <a:spcAft>
                <a:spcPts val="0"/>
              </a:spcAft>
              <a:buNone/>
              <a:defRPr sz="1000">
                <a:solidFill>
                  <a:schemeClr val="dk2"/>
                </a:solidFill>
              </a:defRPr>
            </a:lvl4pPr>
            <a:lvl5pPr lvl="4" algn="r" rtl="0">
              <a:lnSpc>
                <a:spcPct val="100000"/>
              </a:lnSpc>
              <a:spcAft>
                <a:spcPts val="0"/>
              </a:spcAft>
              <a:buNone/>
              <a:defRPr sz="1000">
                <a:solidFill>
                  <a:schemeClr val="dk2"/>
                </a:solidFill>
              </a:defRPr>
            </a:lvl5pPr>
            <a:lvl6pPr lvl="5" algn="r" rtl="0">
              <a:lnSpc>
                <a:spcPct val="100000"/>
              </a:lnSpc>
              <a:spcAft>
                <a:spcPts val="0"/>
              </a:spcAft>
              <a:buNone/>
              <a:defRPr sz="1000">
                <a:solidFill>
                  <a:schemeClr val="dk2"/>
                </a:solidFill>
              </a:defRPr>
            </a:lvl6pPr>
            <a:lvl7pPr lvl="6" algn="r" rtl="0">
              <a:lnSpc>
                <a:spcPct val="100000"/>
              </a:lnSpc>
              <a:spcAft>
                <a:spcPts val="0"/>
              </a:spcAft>
              <a:buNone/>
              <a:defRPr sz="1000">
                <a:solidFill>
                  <a:schemeClr val="dk2"/>
                </a:solidFill>
              </a:defRPr>
            </a:lvl7pPr>
            <a:lvl8pPr lvl="7" algn="r" rtl="0">
              <a:lnSpc>
                <a:spcPct val="100000"/>
              </a:lnSpc>
              <a:spcAft>
                <a:spcPts val="0"/>
              </a:spcAft>
              <a:buNone/>
              <a:defRPr sz="1000">
                <a:solidFill>
                  <a:schemeClr val="dk2"/>
                </a:solidFill>
              </a:defRPr>
            </a:lvl8pPr>
            <a:lvl9pPr lvl="8" algn="r" rtl="0">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ustom layout">
  <p:cSld name="AUTOLAYOUT_2">
    <p:bg>
      <p:bgPr>
        <a:solidFill>
          <a:srgbClr val="FFFFFF"/>
        </a:solidFill>
        <a:effectLst/>
      </p:bgPr>
    </p:bg>
    <p:spTree>
      <p:nvGrpSpPr>
        <p:cNvPr id="1" name="Shape 284"/>
        <p:cNvGrpSpPr/>
        <p:nvPr/>
      </p:nvGrpSpPr>
      <p:grpSpPr>
        <a:xfrm>
          <a:off x="0" y="0"/>
          <a:ext cx="0" cy="0"/>
          <a:chOff x="0" y="0"/>
          <a:chExt cx="0" cy="0"/>
        </a:xfrm>
      </p:grpSpPr>
      <p:sp>
        <p:nvSpPr>
          <p:cNvPr id="285" name="Google Shape;285;p14"/>
          <p:cNvSpPr/>
          <p:nvPr/>
        </p:nvSpPr>
        <p:spPr>
          <a:xfrm>
            <a:off x="3047650" y="0"/>
            <a:ext cx="60963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4"/>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14"/>
          <p:cNvGrpSpPr/>
          <p:nvPr/>
        </p:nvGrpSpPr>
        <p:grpSpPr>
          <a:xfrm>
            <a:off x="2" y="4713898"/>
            <a:ext cx="3047923" cy="429600"/>
            <a:chOff x="-73" y="4713898"/>
            <a:chExt cx="3047923" cy="429600"/>
          </a:xfrm>
        </p:grpSpPr>
        <p:sp>
          <p:nvSpPr>
            <p:cNvPr id="288" name="Google Shape;288;p14"/>
            <p:cNvSpPr/>
            <p:nvPr/>
          </p:nvSpPr>
          <p:spPr>
            <a:xfrm rot="-5400000">
              <a:off x="2452050" y="4547698"/>
              <a:ext cx="429600" cy="762000"/>
            </a:xfrm>
            <a:prstGeom prst="rtTriangl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4"/>
            <p:cNvSpPr/>
            <p:nvPr/>
          </p:nvSpPr>
          <p:spPr>
            <a:xfrm rot="-5400000">
              <a:off x="928119" y="4547698"/>
              <a:ext cx="429600" cy="762000"/>
            </a:xfrm>
            <a:prstGeom prst="rtTriangl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4"/>
            <p:cNvSpPr/>
            <p:nvPr/>
          </p:nvSpPr>
          <p:spPr>
            <a:xfrm rot="5400000" flipH="1">
              <a:off x="1689952" y="4547698"/>
              <a:ext cx="429600" cy="762000"/>
            </a:xfrm>
            <a:prstGeom prst="rtTriangl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4"/>
            <p:cNvSpPr/>
            <p:nvPr/>
          </p:nvSpPr>
          <p:spPr>
            <a:xfrm rot="5400000" flipH="1">
              <a:off x="166127" y="4547698"/>
              <a:ext cx="429600" cy="762000"/>
            </a:xfrm>
            <a:prstGeom prst="rtTriangl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 name="Google Shape;292;p14"/>
          <p:cNvSpPr txBox="1">
            <a:spLocks noGrp="1"/>
          </p:cNvSpPr>
          <p:nvPr>
            <p:ph type="title"/>
          </p:nvPr>
        </p:nvSpPr>
        <p:spPr>
          <a:xfrm>
            <a:off x="185350" y="679625"/>
            <a:ext cx="2683200" cy="1042500"/>
          </a:xfrm>
          <a:prstGeom prst="rect">
            <a:avLst/>
          </a:prstGeom>
          <a:noFill/>
        </p:spPr>
        <p:txBody>
          <a:bodyPr spcFirstLastPara="1" wrap="square" lIns="91425" tIns="91425" rIns="91425" bIns="91425" anchor="b" anchorCtr="0">
            <a:noAutofit/>
          </a:bodyPr>
          <a:lstStyle>
            <a:lvl1pPr lvl="0" algn="l">
              <a:lnSpc>
                <a:spcPct val="100000"/>
              </a:lnSpc>
              <a:spcBef>
                <a:spcPts val="0"/>
              </a:spcBef>
              <a:spcAft>
                <a:spcPts val="0"/>
              </a:spcAft>
              <a:buNone/>
              <a:defRPr sz="2400" b="1">
                <a:solidFill>
                  <a:srgbClr val="212121"/>
                </a:solidFill>
              </a:defRPr>
            </a:lvl1pPr>
            <a:lvl2pPr lvl="1" algn="l">
              <a:lnSpc>
                <a:spcPct val="100000"/>
              </a:lnSpc>
              <a:spcBef>
                <a:spcPts val="0"/>
              </a:spcBef>
              <a:spcAft>
                <a:spcPts val="0"/>
              </a:spcAft>
              <a:buNone/>
              <a:defRPr sz="2400" b="1">
                <a:solidFill>
                  <a:srgbClr val="212121"/>
                </a:solidFill>
              </a:defRPr>
            </a:lvl2pPr>
            <a:lvl3pPr lvl="2" algn="l">
              <a:lnSpc>
                <a:spcPct val="100000"/>
              </a:lnSpc>
              <a:spcBef>
                <a:spcPts val="0"/>
              </a:spcBef>
              <a:spcAft>
                <a:spcPts val="0"/>
              </a:spcAft>
              <a:buNone/>
              <a:defRPr sz="2400" b="1">
                <a:solidFill>
                  <a:srgbClr val="212121"/>
                </a:solidFill>
              </a:defRPr>
            </a:lvl3pPr>
            <a:lvl4pPr lvl="3" algn="l">
              <a:lnSpc>
                <a:spcPct val="100000"/>
              </a:lnSpc>
              <a:spcBef>
                <a:spcPts val="0"/>
              </a:spcBef>
              <a:spcAft>
                <a:spcPts val="0"/>
              </a:spcAft>
              <a:buNone/>
              <a:defRPr sz="2400" b="1">
                <a:solidFill>
                  <a:srgbClr val="212121"/>
                </a:solidFill>
              </a:defRPr>
            </a:lvl4pPr>
            <a:lvl5pPr lvl="4" algn="l">
              <a:lnSpc>
                <a:spcPct val="100000"/>
              </a:lnSpc>
              <a:spcBef>
                <a:spcPts val="0"/>
              </a:spcBef>
              <a:spcAft>
                <a:spcPts val="0"/>
              </a:spcAft>
              <a:buNone/>
              <a:defRPr sz="2400" b="1">
                <a:solidFill>
                  <a:srgbClr val="212121"/>
                </a:solidFill>
              </a:defRPr>
            </a:lvl5pPr>
            <a:lvl6pPr lvl="5" algn="l">
              <a:lnSpc>
                <a:spcPct val="100000"/>
              </a:lnSpc>
              <a:spcBef>
                <a:spcPts val="0"/>
              </a:spcBef>
              <a:spcAft>
                <a:spcPts val="0"/>
              </a:spcAft>
              <a:buNone/>
              <a:defRPr sz="2400" b="1">
                <a:solidFill>
                  <a:srgbClr val="212121"/>
                </a:solidFill>
              </a:defRPr>
            </a:lvl6pPr>
            <a:lvl7pPr lvl="6" algn="l">
              <a:lnSpc>
                <a:spcPct val="100000"/>
              </a:lnSpc>
              <a:spcBef>
                <a:spcPts val="0"/>
              </a:spcBef>
              <a:spcAft>
                <a:spcPts val="0"/>
              </a:spcAft>
              <a:buNone/>
              <a:defRPr sz="2400" b="1">
                <a:solidFill>
                  <a:srgbClr val="212121"/>
                </a:solidFill>
              </a:defRPr>
            </a:lvl7pPr>
            <a:lvl8pPr lvl="7" algn="l">
              <a:lnSpc>
                <a:spcPct val="100000"/>
              </a:lnSpc>
              <a:spcBef>
                <a:spcPts val="0"/>
              </a:spcBef>
              <a:spcAft>
                <a:spcPts val="0"/>
              </a:spcAft>
              <a:buNone/>
              <a:defRPr sz="2400" b="1">
                <a:solidFill>
                  <a:srgbClr val="212121"/>
                </a:solidFill>
              </a:defRPr>
            </a:lvl8pPr>
            <a:lvl9pPr lvl="8" algn="l">
              <a:lnSpc>
                <a:spcPct val="100000"/>
              </a:lnSpc>
              <a:spcBef>
                <a:spcPts val="0"/>
              </a:spcBef>
              <a:spcAft>
                <a:spcPts val="0"/>
              </a:spcAft>
              <a:buNone/>
              <a:defRPr sz="2400" b="1">
                <a:solidFill>
                  <a:srgbClr val="212121"/>
                </a:solidFill>
              </a:defRPr>
            </a:lvl9pPr>
          </a:lstStyle>
          <a:p>
            <a:endParaRPr/>
          </a:p>
        </p:txBody>
      </p:sp>
      <p:sp>
        <p:nvSpPr>
          <p:cNvPr id="293" name="Google Shape;293;p14"/>
          <p:cNvSpPr txBox="1">
            <a:spLocks noGrp="1"/>
          </p:cNvSpPr>
          <p:nvPr>
            <p:ph type="body" idx="1"/>
          </p:nvPr>
        </p:nvSpPr>
        <p:spPr>
          <a:xfrm>
            <a:off x="185350" y="1798300"/>
            <a:ext cx="2683200" cy="2540100"/>
          </a:xfrm>
          <a:prstGeom prst="rect">
            <a:avLst/>
          </a:prstGeom>
          <a:noFill/>
        </p:spPr>
        <p:txBody>
          <a:bodyPr spcFirstLastPara="1" wrap="square" lIns="91425" tIns="91425" rIns="91425" bIns="91425" anchor="t" anchorCtr="0">
            <a:noAutofit/>
          </a:bodyPr>
          <a:lstStyle>
            <a:lvl1pPr marL="457200" lvl="0" indent="-330200" algn="l">
              <a:lnSpc>
                <a:spcPct val="115000"/>
              </a:lnSpc>
              <a:spcBef>
                <a:spcPts val="0"/>
              </a:spcBef>
              <a:spcAft>
                <a:spcPts val="0"/>
              </a:spcAft>
              <a:buClr>
                <a:srgbClr val="616161"/>
              </a:buClr>
              <a:buSzPts val="1600"/>
              <a:buChar char="●"/>
              <a:defRPr sz="1600">
                <a:solidFill>
                  <a:srgbClr val="616161"/>
                </a:solidFill>
              </a:defRPr>
            </a:lvl1pPr>
            <a:lvl2pPr marL="914400" lvl="1" indent="-298450" algn="l">
              <a:lnSpc>
                <a:spcPct val="115000"/>
              </a:lnSpc>
              <a:spcBef>
                <a:spcPts val="1600"/>
              </a:spcBef>
              <a:spcAft>
                <a:spcPts val="0"/>
              </a:spcAft>
              <a:buClr>
                <a:srgbClr val="616161"/>
              </a:buClr>
              <a:buSzPts val="1100"/>
              <a:buChar char="○"/>
              <a:defRPr sz="1400">
                <a:solidFill>
                  <a:srgbClr val="616161"/>
                </a:solidFill>
              </a:defRPr>
            </a:lvl2pPr>
            <a:lvl3pPr marL="1371600" lvl="2" indent="-298450" algn="l">
              <a:lnSpc>
                <a:spcPct val="115000"/>
              </a:lnSpc>
              <a:spcBef>
                <a:spcPts val="1600"/>
              </a:spcBef>
              <a:spcAft>
                <a:spcPts val="0"/>
              </a:spcAft>
              <a:buClr>
                <a:srgbClr val="616161"/>
              </a:buClr>
              <a:buSzPts val="1100"/>
              <a:buChar char="■"/>
              <a:defRPr sz="1400">
                <a:solidFill>
                  <a:srgbClr val="616161"/>
                </a:solidFill>
              </a:defRPr>
            </a:lvl3pPr>
            <a:lvl4pPr marL="1828800" lvl="3" indent="-298450" algn="l">
              <a:lnSpc>
                <a:spcPct val="115000"/>
              </a:lnSpc>
              <a:spcBef>
                <a:spcPts val="1600"/>
              </a:spcBef>
              <a:spcAft>
                <a:spcPts val="0"/>
              </a:spcAft>
              <a:buClr>
                <a:srgbClr val="616161"/>
              </a:buClr>
              <a:buSzPts val="1100"/>
              <a:buChar char="●"/>
              <a:defRPr sz="1400">
                <a:solidFill>
                  <a:srgbClr val="616161"/>
                </a:solidFill>
              </a:defRPr>
            </a:lvl4pPr>
            <a:lvl5pPr marL="2286000" lvl="4" indent="-298450" algn="l">
              <a:lnSpc>
                <a:spcPct val="115000"/>
              </a:lnSpc>
              <a:spcBef>
                <a:spcPts val="1600"/>
              </a:spcBef>
              <a:spcAft>
                <a:spcPts val="0"/>
              </a:spcAft>
              <a:buClr>
                <a:srgbClr val="616161"/>
              </a:buClr>
              <a:buSzPts val="1100"/>
              <a:buChar char="○"/>
              <a:defRPr sz="1400">
                <a:solidFill>
                  <a:srgbClr val="616161"/>
                </a:solidFill>
              </a:defRPr>
            </a:lvl5pPr>
            <a:lvl6pPr marL="2743200" lvl="5" indent="-298450" algn="l">
              <a:lnSpc>
                <a:spcPct val="115000"/>
              </a:lnSpc>
              <a:spcBef>
                <a:spcPts val="1600"/>
              </a:spcBef>
              <a:spcAft>
                <a:spcPts val="0"/>
              </a:spcAft>
              <a:buClr>
                <a:srgbClr val="616161"/>
              </a:buClr>
              <a:buSzPts val="1100"/>
              <a:buChar char="■"/>
              <a:defRPr sz="1400">
                <a:solidFill>
                  <a:srgbClr val="616161"/>
                </a:solidFill>
              </a:defRPr>
            </a:lvl6pPr>
            <a:lvl7pPr marL="3200400" lvl="6" indent="-298450" algn="l">
              <a:lnSpc>
                <a:spcPct val="115000"/>
              </a:lnSpc>
              <a:spcBef>
                <a:spcPts val="1600"/>
              </a:spcBef>
              <a:spcAft>
                <a:spcPts val="0"/>
              </a:spcAft>
              <a:buClr>
                <a:srgbClr val="616161"/>
              </a:buClr>
              <a:buSzPts val="1100"/>
              <a:buChar char="●"/>
              <a:defRPr sz="1400">
                <a:solidFill>
                  <a:srgbClr val="616161"/>
                </a:solidFill>
              </a:defRPr>
            </a:lvl7pPr>
            <a:lvl8pPr marL="3657600" lvl="7" indent="-298450" algn="l">
              <a:lnSpc>
                <a:spcPct val="115000"/>
              </a:lnSpc>
              <a:spcBef>
                <a:spcPts val="1600"/>
              </a:spcBef>
              <a:spcAft>
                <a:spcPts val="0"/>
              </a:spcAft>
              <a:buClr>
                <a:srgbClr val="616161"/>
              </a:buClr>
              <a:buSzPts val="1100"/>
              <a:buChar char="○"/>
              <a:defRPr sz="1400">
                <a:solidFill>
                  <a:srgbClr val="616161"/>
                </a:solidFill>
              </a:defRPr>
            </a:lvl8pPr>
            <a:lvl9pPr marL="4114800" lvl="8" indent="-298450" algn="l">
              <a:lnSpc>
                <a:spcPct val="115000"/>
              </a:lnSpc>
              <a:spcBef>
                <a:spcPts val="1600"/>
              </a:spcBef>
              <a:spcAft>
                <a:spcPts val="1600"/>
              </a:spcAft>
              <a:buClr>
                <a:srgbClr val="616161"/>
              </a:buClr>
              <a:buSzPts val="1100"/>
              <a:buChar char="■"/>
              <a:defRPr sz="1400">
                <a:solidFill>
                  <a:srgbClr val="616161"/>
                </a:solidFill>
              </a:defRPr>
            </a:lvl9pPr>
          </a:lstStyle>
          <a:p>
            <a:endParaRPr/>
          </a:p>
        </p:txBody>
      </p:sp>
      <p:sp>
        <p:nvSpPr>
          <p:cNvPr id="294" name="Google Shape;294;p14"/>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1600"/>
              </a:spcBef>
              <a:spcAft>
                <a:spcPts val="0"/>
              </a:spcAft>
              <a:buClr>
                <a:schemeClr val="lt1"/>
              </a:buClr>
              <a:buSzPts val="1100"/>
              <a:buChar char="○"/>
              <a:defRPr>
                <a:solidFill>
                  <a:schemeClr val="lt1"/>
                </a:solidFill>
              </a:defRPr>
            </a:lvl2pPr>
            <a:lvl3pPr marL="1371600" lvl="2" indent="-298450" algn="ctr">
              <a:spcBef>
                <a:spcPts val="1600"/>
              </a:spcBef>
              <a:spcAft>
                <a:spcPts val="0"/>
              </a:spcAft>
              <a:buClr>
                <a:schemeClr val="lt1"/>
              </a:buClr>
              <a:buSzPts val="1100"/>
              <a:buChar char="■"/>
              <a:defRPr>
                <a:solidFill>
                  <a:schemeClr val="lt1"/>
                </a:solidFill>
              </a:defRPr>
            </a:lvl3pPr>
            <a:lvl4pPr marL="1828800" lvl="3" indent="-298450" algn="ctr">
              <a:spcBef>
                <a:spcPts val="1600"/>
              </a:spcBef>
              <a:spcAft>
                <a:spcPts val="0"/>
              </a:spcAft>
              <a:buClr>
                <a:schemeClr val="lt1"/>
              </a:buClr>
              <a:buSzPts val="1100"/>
              <a:buChar char="●"/>
              <a:defRPr>
                <a:solidFill>
                  <a:schemeClr val="lt1"/>
                </a:solidFill>
              </a:defRPr>
            </a:lvl4pPr>
            <a:lvl5pPr marL="2286000" lvl="4" indent="-298450" algn="ctr">
              <a:spcBef>
                <a:spcPts val="1600"/>
              </a:spcBef>
              <a:spcAft>
                <a:spcPts val="0"/>
              </a:spcAft>
              <a:buClr>
                <a:schemeClr val="lt1"/>
              </a:buClr>
              <a:buSzPts val="1100"/>
              <a:buChar char="○"/>
              <a:defRPr>
                <a:solidFill>
                  <a:schemeClr val="lt1"/>
                </a:solidFill>
              </a:defRPr>
            </a:lvl5pPr>
            <a:lvl6pPr marL="2743200" lvl="5" indent="-298450" algn="ctr">
              <a:spcBef>
                <a:spcPts val="1600"/>
              </a:spcBef>
              <a:spcAft>
                <a:spcPts val="0"/>
              </a:spcAft>
              <a:buClr>
                <a:schemeClr val="lt1"/>
              </a:buClr>
              <a:buSzPts val="1100"/>
              <a:buChar char="■"/>
              <a:defRPr>
                <a:solidFill>
                  <a:schemeClr val="lt1"/>
                </a:solidFill>
              </a:defRPr>
            </a:lvl6pPr>
            <a:lvl7pPr marL="3200400" lvl="6" indent="-298450" algn="ctr">
              <a:spcBef>
                <a:spcPts val="1600"/>
              </a:spcBef>
              <a:spcAft>
                <a:spcPts val="0"/>
              </a:spcAft>
              <a:buClr>
                <a:schemeClr val="lt1"/>
              </a:buClr>
              <a:buSzPts val="1100"/>
              <a:buChar char="●"/>
              <a:defRPr>
                <a:solidFill>
                  <a:schemeClr val="lt1"/>
                </a:solidFill>
              </a:defRPr>
            </a:lvl7pPr>
            <a:lvl8pPr marL="3657600" lvl="7" indent="-298450" algn="ctr">
              <a:spcBef>
                <a:spcPts val="1600"/>
              </a:spcBef>
              <a:spcAft>
                <a:spcPts val="0"/>
              </a:spcAft>
              <a:buClr>
                <a:schemeClr val="lt1"/>
              </a:buClr>
              <a:buSzPts val="1100"/>
              <a:buChar char="○"/>
              <a:defRPr>
                <a:solidFill>
                  <a:schemeClr val="lt1"/>
                </a:solidFill>
              </a:defRPr>
            </a:lvl8pPr>
            <a:lvl9pPr marL="4114800" lvl="8" indent="-298450" algn="ctr">
              <a:spcBef>
                <a:spcPts val="1600"/>
              </a:spcBef>
              <a:spcAft>
                <a:spcPts val="160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ww.forbes.com/sites/louiscolumbus/2018/12/23/big-data-analytics-adoption-soared-in-the-enterprise-in-2018/?sh=115658a4332f"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hyperlink" Target="http://www.youtube.com/watch?v=zDAYZU4A3w0"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g"/></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console.cloud.google.com/"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blog.dropbox.com/topics/work-culture/what-is-the-cloud"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console.cloud.google.com/"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soltaniehha/Big-Data-Analytics-for-Business/blob/master/01-Introduction/Deploy-Hortonworks-Sandbox-on-Google-Cloud.pdf"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mymedia.bu.edu/media/Deploy+Hortonworks+Sandbox+on+Google+Cloud/1_noo84p1e"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4.jpg"/><Relationship Id="rId4" Type="http://schemas.openxmlformats.org/officeDocument/2006/relationships/hyperlink" Target="https://github.com/soltaniehha/Big-Data-Analytics-for-Business/blob/master/01-Introduction/Deploy-Hortonworks-Sandbox-on-Google-Cloud.pdf"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Platforms to Run the Code on</a:t>
            </a:r>
            <a:endParaRPr/>
          </a:p>
        </p:txBody>
      </p:sp>
      <p:sp>
        <p:nvSpPr>
          <p:cNvPr id="400" name="Google Shape;400;p31"/>
          <p:cNvSpPr txBox="1">
            <a:spLocks noGrp="1"/>
          </p:cNvSpPr>
          <p:nvPr>
            <p:ph type="body" idx="1"/>
          </p:nvPr>
        </p:nvSpPr>
        <p:spPr>
          <a:xfrm>
            <a:off x="1303800" y="1990050"/>
            <a:ext cx="7030500" cy="845100"/>
          </a:xfrm>
          <a:prstGeom prst="rect">
            <a:avLst/>
          </a:prstGeom>
        </p:spPr>
        <p:txBody>
          <a:bodyPr spcFirstLastPara="1" wrap="square" lIns="91425" tIns="91425" rIns="91425" bIns="91425" anchor="t" anchorCtr="0">
            <a:spAutoFit/>
          </a:bodyPr>
          <a:lstStyle/>
          <a:p>
            <a:pPr marL="457200" lvl="0" indent="-311150" algn="l" rtl="0">
              <a:spcBef>
                <a:spcPts val="0"/>
              </a:spcBef>
              <a:spcAft>
                <a:spcPts val="0"/>
              </a:spcAft>
              <a:buSzPts val="1300"/>
              <a:buChar char="●"/>
            </a:pPr>
            <a:r>
              <a:rPr lang="en"/>
              <a:t>Locally using a Virtual Box Linux system</a:t>
            </a:r>
            <a:endParaRPr/>
          </a:p>
          <a:p>
            <a:pPr marL="457200" lvl="0" indent="-311150" algn="l" rtl="0">
              <a:spcBef>
                <a:spcPts val="0"/>
              </a:spcBef>
              <a:spcAft>
                <a:spcPts val="0"/>
              </a:spcAft>
              <a:buSzPts val="1300"/>
              <a:buChar char="●"/>
            </a:pPr>
            <a:r>
              <a:rPr lang="en"/>
              <a:t>Google Cloud Platform (Compute Engine - Dataproc)</a:t>
            </a:r>
            <a:endParaRPr/>
          </a:p>
          <a:p>
            <a:pPr marL="457200" lvl="0" indent="-311150" algn="l" rtl="0">
              <a:spcBef>
                <a:spcPts val="0"/>
              </a:spcBef>
              <a:spcAft>
                <a:spcPts val="0"/>
              </a:spcAft>
              <a:buSzPts val="1300"/>
              <a:buChar char="●"/>
            </a:pPr>
            <a:r>
              <a:rPr lang="en"/>
              <a:t>Databricks.com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0"/>
          <p:cNvSpPr txBox="1">
            <a:spLocks noGrp="1"/>
          </p:cNvSpPr>
          <p:nvPr>
            <p:ph type="title"/>
          </p:nvPr>
        </p:nvSpPr>
        <p:spPr>
          <a:xfrm>
            <a:off x="1303800" y="598575"/>
            <a:ext cx="39717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Big Data Adoption </a:t>
            </a:r>
            <a:endParaRPr/>
          </a:p>
          <a:p>
            <a:pPr marL="0" lvl="0" indent="0" algn="l" rtl="0">
              <a:spcBef>
                <a:spcPts val="0"/>
              </a:spcBef>
              <a:spcAft>
                <a:spcPts val="0"/>
              </a:spcAft>
              <a:buNone/>
            </a:pPr>
            <a:r>
              <a:rPr lang="en"/>
              <a:t>Across Industries</a:t>
            </a:r>
            <a:endParaRPr/>
          </a:p>
        </p:txBody>
      </p:sp>
      <p:sp>
        <p:nvSpPr>
          <p:cNvPr id="459" name="Google Shape;459;p40"/>
          <p:cNvSpPr txBox="1">
            <a:spLocks noGrp="1"/>
          </p:cNvSpPr>
          <p:nvPr>
            <p:ph type="body" idx="1"/>
          </p:nvPr>
        </p:nvSpPr>
        <p:spPr>
          <a:xfrm>
            <a:off x="1303800" y="1990050"/>
            <a:ext cx="39717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Big data adoption in enterprises soared from 17% in 2015 to 59% in 2018, reaching a Compound Annual Growth Rate (CAGR) of 36% according to the study. (</a:t>
            </a:r>
            <a:r>
              <a:rPr lang="en" u="sng">
                <a:solidFill>
                  <a:schemeClr val="hlink"/>
                </a:solidFill>
                <a:hlinkClick r:id="rId3"/>
              </a:rPr>
              <a:t>Forbes</a:t>
            </a:r>
            <a:r>
              <a:rPr lang="en"/>
              <a:t>)</a:t>
            </a:r>
            <a:endParaRPr/>
          </a:p>
          <a:p>
            <a:pPr marL="0" lvl="0" indent="0" algn="l" rtl="0">
              <a:spcBef>
                <a:spcPts val="1600"/>
              </a:spcBef>
              <a:spcAft>
                <a:spcPts val="1600"/>
              </a:spcAft>
              <a:buNone/>
            </a:pPr>
            <a:r>
              <a:rPr lang="en"/>
              <a:t>Data Warehouse Optimization, Forecasting and Customer/Social Analysis are the three most critical big data analytics use cases in enterprises today. (Forbes)</a:t>
            </a:r>
            <a:endParaRPr/>
          </a:p>
        </p:txBody>
      </p:sp>
      <p:sp>
        <p:nvSpPr>
          <p:cNvPr id="460" name="Google Shape;460;p40"/>
          <p:cNvSpPr txBox="1"/>
          <p:nvPr/>
        </p:nvSpPr>
        <p:spPr>
          <a:xfrm>
            <a:off x="5819675" y="4861625"/>
            <a:ext cx="3190200" cy="35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solidFill>
                  <a:srgbClr val="737373"/>
                </a:solidFill>
              </a:rPr>
              <a:t>DRESNER ADVISORY SERVICES - 2018</a:t>
            </a:r>
            <a:endParaRPr sz="700"/>
          </a:p>
        </p:txBody>
      </p:sp>
      <p:pic>
        <p:nvPicPr>
          <p:cNvPr id="461" name="Google Shape;461;p40"/>
          <p:cNvPicPr preferRelativeResize="0"/>
          <p:nvPr/>
        </p:nvPicPr>
        <p:blipFill>
          <a:blip r:embed="rId4">
            <a:alphaModFix/>
          </a:blip>
          <a:stretch>
            <a:fillRect/>
          </a:stretch>
        </p:blipFill>
        <p:spPr>
          <a:xfrm>
            <a:off x="5494275" y="307275"/>
            <a:ext cx="3563700" cy="2375800"/>
          </a:xfrm>
          <a:prstGeom prst="rect">
            <a:avLst/>
          </a:prstGeom>
          <a:noFill/>
          <a:ln>
            <a:noFill/>
          </a:ln>
        </p:spPr>
      </p:pic>
      <p:pic>
        <p:nvPicPr>
          <p:cNvPr id="462" name="Google Shape;462;p40"/>
          <p:cNvPicPr preferRelativeResize="0"/>
          <p:nvPr/>
        </p:nvPicPr>
        <p:blipFill>
          <a:blip r:embed="rId5">
            <a:alphaModFix/>
          </a:blip>
          <a:stretch>
            <a:fillRect/>
          </a:stretch>
        </p:blipFill>
        <p:spPr>
          <a:xfrm>
            <a:off x="5819674" y="2683075"/>
            <a:ext cx="3063950" cy="21064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pic>
        <p:nvPicPr>
          <p:cNvPr id="467" name="Google Shape;467;p41"/>
          <p:cNvPicPr preferRelativeResize="0"/>
          <p:nvPr/>
        </p:nvPicPr>
        <p:blipFill rotWithShape="1">
          <a:blip r:embed="rId3">
            <a:alphaModFix/>
          </a:blip>
          <a:srcRect l="-1901" r="758"/>
          <a:stretch/>
        </p:blipFill>
        <p:spPr>
          <a:xfrm>
            <a:off x="3906100" y="679625"/>
            <a:ext cx="4957727" cy="4182851"/>
          </a:xfrm>
          <a:prstGeom prst="rect">
            <a:avLst/>
          </a:prstGeom>
          <a:noFill/>
          <a:ln>
            <a:noFill/>
          </a:ln>
        </p:spPr>
      </p:pic>
      <p:sp>
        <p:nvSpPr>
          <p:cNvPr id="468" name="Google Shape;468;p41"/>
          <p:cNvSpPr txBox="1">
            <a:spLocks noGrp="1"/>
          </p:cNvSpPr>
          <p:nvPr>
            <p:ph type="title"/>
          </p:nvPr>
        </p:nvSpPr>
        <p:spPr>
          <a:xfrm>
            <a:off x="185350" y="310394"/>
            <a:ext cx="3312600" cy="1292631"/>
          </a:xfrm>
          <a:prstGeom prst="rect">
            <a:avLst/>
          </a:prstGeom>
        </p:spPr>
        <p:txBody>
          <a:bodyPr spcFirstLastPara="1" wrap="square" lIns="91425" tIns="91425" rIns="91425" bIns="91425" anchor="b" anchorCtr="0">
            <a:spAutoFit/>
          </a:bodyPr>
          <a:lstStyle/>
          <a:p>
            <a:pPr marL="0" lvl="0" indent="0" algn="l" rtl="0">
              <a:spcBef>
                <a:spcPts val="0"/>
              </a:spcBef>
              <a:spcAft>
                <a:spcPts val="0"/>
              </a:spcAft>
              <a:buNone/>
            </a:pPr>
            <a:r>
              <a:rPr lang="en" dirty="0"/>
              <a:t>Faster and Cheaper Technology - Processing</a:t>
            </a:r>
            <a:endParaRPr dirty="0"/>
          </a:p>
        </p:txBody>
      </p:sp>
      <p:sp>
        <p:nvSpPr>
          <p:cNvPr id="469" name="Google Shape;469;p41"/>
          <p:cNvSpPr txBox="1">
            <a:spLocks noGrp="1"/>
          </p:cNvSpPr>
          <p:nvPr>
            <p:ph type="body" idx="1"/>
          </p:nvPr>
        </p:nvSpPr>
        <p:spPr>
          <a:xfrm>
            <a:off x="185350" y="1798300"/>
            <a:ext cx="3263400" cy="1280700"/>
          </a:xfrm>
          <a:prstGeom prst="rect">
            <a:avLst/>
          </a:prstGeom>
        </p:spPr>
        <p:txBody>
          <a:bodyPr spcFirstLastPara="1" wrap="square" lIns="91425" tIns="91425" rIns="91425" bIns="91425" anchor="t" anchorCtr="0">
            <a:spAutoFit/>
          </a:bodyPr>
          <a:lstStyle/>
          <a:p>
            <a:pPr marL="0" lvl="0" indent="0" algn="l" rtl="0">
              <a:spcBef>
                <a:spcPts val="0"/>
              </a:spcBef>
              <a:spcAft>
                <a:spcPts val="1600"/>
              </a:spcAft>
              <a:buNone/>
            </a:pPr>
            <a:r>
              <a:rPr lang="en"/>
              <a:t>This cost decrease is due to significant improvements in technology and data storage systems.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pic>
        <p:nvPicPr>
          <p:cNvPr id="474" name="Google Shape;474;p42"/>
          <p:cNvPicPr preferRelativeResize="0"/>
          <p:nvPr/>
        </p:nvPicPr>
        <p:blipFill rotWithShape="1">
          <a:blip r:embed="rId3">
            <a:alphaModFix/>
          </a:blip>
          <a:srcRect l="10498" r="10506"/>
          <a:stretch/>
        </p:blipFill>
        <p:spPr>
          <a:xfrm>
            <a:off x="3047650" y="0"/>
            <a:ext cx="6096350" cy="5143500"/>
          </a:xfrm>
          <a:prstGeom prst="rect">
            <a:avLst/>
          </a:prstGeom>
          <a:noFill/>
          <a:ln>
            <a:noFill/>
          </a:ln>
        </p:spPr>
      </p:pic>
      <p:sp>
        <p:nvSpPr>
          <p:cNvPr id="475" name="Google Shape;475;p42"/>
          <p:cNvSpPr txBox="1">
            <a:spLocks noGrp="1"/>
          </p:cNvSpPr>
          <p:nvPr>
            <p:ph type="title"/>
          </p:nvPr>
        </p:nvSpPr>
        <p:spPr>
          <a:xfrm>
            <a:off x="185350" y="679625"/>
            <a:ext cx="2683200" cy="104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Cloud Computing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Cloud Computing - Service Models</a:t>
            </a:r>
            <a:endParaRPr/>
          </a:p>
        </p:txBody>
      </p:sp>
      <p:sp>
        <p:nvSpPr>
          <p:cNvPr id="481" name="Google Shape;481;p43"/>
          <p:cNvSpPr txBox="1">
            <a:spLocks noGrp="1"/>
          </p:cNvSpPr>
          <p:nvPr>
            <p:ph type="body" idx="1"/>
          </p:nvPr>
        </p:nvSpPr>
        <p:spPr>
          <a:xfrm>
            <a:off x="1151400" y="1685250"/>
            <a:ext cx="4758600" cy="3013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dirty="0"/>
              <a:t>Infrastructure as a service (IaaS)</a:t>
            </a:r>
            <a:endParaRPr dirty="0"/>
          </a:p>
          <a:p>
            <a:pPr marL="914400" lvl="1" indent="-298450" algn="l" rtl="0">
              <a:spcBef>
                <a:spcPts val="0"/>
              </a:spcBef>
              <a:spcAft>
                <a:spcPts val="0"/>
              </a:spcAft>
              <a:buSzPts val="1100"/>
              <a:buChar char="○"/>
            </a:pPr>
            <a:r>
              <a:rPr lang="en" dirty="0"/>
              <a:t>Hardware related services  </a:t>
            </a:r>
            <a:endParaRPr dirty="0"/>
          </a:p>
          <a:p>
            <a:pPr marL="1371600" lvl="2" indent="-298450" algn="l" rtl="0">
              <a:spcBef>
                <a:spcPts val="0"/>
              </a:spcBef>
              <a:spcAft>
                <a:spcPts val="0"/>
              </a:spcAft>
              <a:buSzPts val="1100"/>
              <a:buChar char="■"/>
            </a:pPr>
            <a:r>
              <a:rPr lang="en" dirty="0"/>
              <a:t>Google Compute Engine</a:t>
            </a:r>
            <a:endParaRPr dirty="0"/>
          </a:p>
          <a:p>
            <a:pPr marL="1371600" lvl="2" indent="-298450" algn="l" rtl="0">
              <a:spcBef>
                <a:spcPts val="0"/>
              </a:spcBef>
              <a:spcAft>
                <a:spcPts val="0"/>
              </a:spcAft>
              <a:buSzPts val="1100"/>
              <a:buChar char="■"/>
            </a:pPr>
            <a:r>
              <a:rPr lang="en" dirty="0"/>
              <a:t>Amazon EC2</a:t>
            </a:r>
            <a:endParaRPr dirty="0"/>
          </a:p>
          <a:p>
            <a:pPr marL="1371600" lvl="2" indent="-298450" algn="l" rtl="0">
              <a:spcBef>
                <a:spcPts val="0"/>
              </a:spcBef>
              <a:spcAft>
                <a:spcPts val="0"/>
              </a:spcAft>
              <a:buSzPts val="1100"/>
              <a:buChar char="■"/>
            </a:pPr>
            <a:r>
              <a:rPr lang="en" dirty="0"/>
              <a:t>Windows Azure</a:t>
            </a:r>
            <a:endParaRPr dirty="0"/>
          </a:p>
          <a:p>
            <a:pPr marL="457200" marR="0" lvl="0" indent="-298450" algn="l" rtl="0">
              <a:lnSpc>
                <a:spcPct val="115000"/>
              </a:lnSpc>
              <a:spcBef>
                <a:spcPts val="0"/>
              </a:spcBef>
              <a:spcAft>
                <a:spcPts val="0"/>
              </a:spcAft>
              <a:buClr>
                <a:schemeClr val="dk2"/>
              </a:buClr>
              <a:buSzPts val="1100"/>
              <a:buFont typeface="Nunito"/>
              <a:buChar char="●"/>
            </a:pPr>
            <a:r>
              <a:rPr lang="en" dirty="0"/>
              <a:t>Platform as a Service (PaaS)</a:t>
            </a:r>
            <a:endParaRPr dirty="0"/>
          </a:p>
          <a:p>
            <a:pPr marL="914400" lvl="1" indent="-298450" algn="l" rtl="0">
              <a:spcBef>
                <a:spcPts val="0"/>
              </a:spcBef>
              <a:spcAft>
                <a:spcPts val="0"/>
              </a:spcAft>
              <a:buSzPts val="1100"/>
              <a:buChar char="○"/>
            </a:pPr>
            <a:r>
              <a:rPr lang="en" dirty="0"/>
              <a:t>Development platform on cloud</a:t>
            </a:r>
            <a:endParaRPr dirty="0"/>
          </a:p>
          <a:p>
            <a:pPr marL="1371600" lvl="2" indent="-298450" algn="l" rtl="0">
              <a:spcBef>
                <a:spcPts val="0"/>
              </a:spcBef>
              <a:spcAft>
                <a:spcPts val="0"/>
              </a:spcAft>
              <a:buSzPts val="1100"/>
              <a:buChar char="■"/>
            </a:pPr>
            <a:r>
              <a:rPr lang="en" dirty="0"/>
              <a:t>Google’s App Engine, Salesforce.com</a:t>
            </a:r>
          </a:p>
          <a:p>
            <a:pPr marL="1371600" lvl="2" indent="-298450" algn="l" rtl="0">
              <a:spcBef>
                <a:spcPts val="0"/>
              </a:spcBef>
              <a:spcAft>
                <a:spcPts val="0"/>
              </a:spcAft>
              <a:buSzPts val="1100"/>
              <a:buChar char="■"/>
            </a:pPr>
            <a:r>
              <a:rPr lang="en-US" dirty="0"/>
              <a:t>G</a:t>
            </a:r>
            <a:r>
              <a:rPr lang="en" dirty="0"/>
              <a:t>oogle collab</a:t>
            </a:r>
            <a:endParaRPr lang="en-US" dirty="0"/>
          </a:p>
          <a:p>
            <a:pPr marL="457200" lvl="0" indent="-311150" algn="l" rtl="0">
              <a:spcBef>
                <a:spcPts val="0"/>
              </a:spcBef>
              <a:spcAft>
                <a:spcPts val="0"/>
              </a:spcAft>
              <a:buSzPts val="1300"/>
              <a:buChar char="●"/>
            </a:pPr>
            <a:r>
              <a:rPr lang="en-US" dirty="0"/>
              <a:t>Software as a service (SaaS)</a:t>
            </a:r>
          </a:p>
          <a:p>
            <a:pPr marL="914400" lvl="1" indent="-298450" algn="l" rtl="0">
              <a:spcBef>
                <a:spcPts val="0"/>
              </a:spcBef>
              <a:spcAft>
                <a:spcPts val="0"/>
              </a:spcAft>
              <a:buSzPts val="1100"/>
              <a:buChar char="○"/>
            </a:pPr>
            <a:r>
              <a:rPr lang="en" dirty="0"/>
              <a:t>Offering a complete software on cloud</a:t>
            </a:r>
            <a:endParaRPr dirty="0"/>
          </a:p>
          <a:p>
            <a:pPr marL="1371600" lvl="2" indent="-298450" algn="l" rtl="0">
              <a:spcBef>
                <a:spcPts val="0"/>
              </a:spcBef>
              <a:spcAft>
                <a:spcPts val="0"/>
              </a:spcAft>
              <a:buSzPts val="1100"/>
              <a:buChar char="■"/>
            </a:pPr>
            <a:r>
              <a:rPr lang="en" dirty="0"/>
              <a:t>Gmail,  Microsoft Office 365</a:t>
            </a:r>
            <a:endParaRPr dirty="0"/>
          </a:p>
          <a:p>
            <a:pPr marL="457200" lvl="0" indent="-311150" algn="l" rtl="0">
              <a:spcBef>
                <a:spcPts val="0"/>
              </a:spcBef>
              <a:spcAft>
                <a:spcPts val="0"/>
              </a:spcAft>
              <a:buSzPts val="1300"/>
              <a:buChar char="●"/>
            </a:pPr>
            <a:r>
              <a:rPr lang="en" dirty="0"/>
              <a:t>Serverless computing</a:t>
            </a:r>
            <a:endParaRPr dirty="0"/>
          </a:p>
          <a:p>
            <a:pPr marL="914400" lvl="1" indent="-298450" algn="l" rtl="0">
              <a:spcBef>
                <a:spcPts val="0"/>
              </a:spcBef>
              <a:spcAft>
                <a:spcPts val="0"/>
              </a:spcAft>
              <a:buSzPts val="1100"/>
              <a:buChar char="○"/>
            </a:pPr>
            <a:r>
              <a:rPr lang="en" dirty="0"/>
              <a:t>Database as a service: Google BigQuery</a:t>
            </a:r>
            <a:endParaRPr dirty="0"/>
          </a:p>
          <a:p>
            <a:pPr marL="914400" lvl="1" indent="-298450" algn="l" rtl="0">
              <a:spcBef>
                <a:spcPts val="0"/>
              </a:spcBef>
              <a:spcAft>
                <a:spcPts val="0"/>
              </a:spcAft>
              <a:buSzPts val="1100"/>
              <a:buChar char="○"/>
            </a:pPr>
            <a:r>
              <a:rPr lang="en" dirty="0"/>
              <a:t>Function as a service (FaaS)</a:t>
            </a:r>
            <a:endParaRPr dirty="0"/>
          </a:p>
        </p:txBody>
      </p:sp>
      <p:pic>
        <p:nvPicPr>
          <p:cNvPr id="482" name="Google Shape;482;p43"/>
          <p:cNvPicPr preferRelativeResize="0"/>
          <p:nvPr/>
        </p:nvPicPr>
        <p:blipFill>
          <a:blip r:embed="rId3">
            <a:alphaModFix/>
          </a:blip>
          <a:stretch>
            <a:fillRect/>
          </a:stretch>
        </p:blipFill>
        <p:spPr>
          <a:xfrm>
            <a:off x="4749300" y="1728572"/>
            <a:ext cx="4314647" cy="1442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4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Popular Cloud Platforms</a:t>
            </a:r>
            <a:endParaRPr/>
          </a:p>
        </p:txBody>
      </p:sp>
      <p:sp>
        <p:nvSpPr>
          <p:cNvPr id="488" name="Google Shape;488;p44"/>
          <p:cNvSpPr txBox="1">
            <a:spLocks noGrp="1"/>
          </p:cNvSpPr>
          <p:nvPr>
            <p:ph type="body" idx="1"/>
          </p:nvPr>
        </p:nvSpPr>
        <p:spPr>
          <a:xfrm>
            <a:off x="1303800" y="1990050"/>
            <a:ext cx="3499500" cy="2541600"/>
          </a:xfrm>
          <a:prstGeom prst="rect">
            <a:avLst/>
          </a:prstGeom>
        </p:spPr>
        <p:txBody>
          <a:bodyPr spcFirstLastPara="1" wrap="square" lIns="91425" tIns="91425" rIns="91425" bIns="91425" anchor="t" anchorCtr="0">
            <a:noAutofit/>
          </a:bodyPr>
          <a:lstStyle/>
          <a:p>
            <a:pPr marL="457200" lvl="0" indent="-311150" algn="l" rtl="0">
              <a:lnSpc>
                <a:spcPct val="150000"/>
              </a:lnSpc>
              <a:spcBef>
                <a:spcPts val="0"/>
              </a:spcBef>
              <a:spcAft>
                <a:spcPts val="0"/>
              </a:spcAft>
              <a:buSzPts val="1300"/>
              <a:buChar char="●"/>
            </a:pPr>
            <a:r>
              <a:rPr lang="en"/>
              <a:t>Amazon Web Services - AWS</a:t>
            </a:r>
            <a:endParaRPr/>
          </a:p>
          <a:p>
            <a:pPr marL="457200" lvl="0" indent="-311150" algn="l" rtl="0">
              <a:lnSpc>
                <a:spcPct val="150000"/>
              </a:lnSpc>
              <a:spcBef>
                <a:spcPts val="0"/>
              </a:spcBef>
              <a:spcAft>
                <a:spcPts val="0"/>
              </a:spcAft>
              <a:buSzPts val="1300"/>
              <a:buChar char="●"/>
            </a:pPr>
            <a:r>
              <a:rPr lang="en"/>
              <a:t>Microsoft Azure</a:t>
            </a:r>
            <a:endParaRPr/>
          </a:p>
          <a:p>
            <a:pPr marL="457200" lvl="0" indent="-311150" algn="l" rtl="0">
              <a:lnSpc>
                <a:spcPct val="150000"/>
              </a:lnSpc>
              <a:spcBef>
                <a:spcPts val="0"/>
              </a:spcBef>
              <a:spcAft>
                <a:spcPts val="0"/>
              </a:spcAft>
              <a:buSzPts val="1300"/>
              <a:buChar char="●"/>
            </a:pPr>
            <a:r>
              <a:rPr lang="en"/>
              <a:t>Google Cloud Platform - GCP</a:t>
            </a:r>
            <a:endParaRPr/>
          </a:p>
          <a:p>
            <a:pPr marL="457200" lvl="0" indent="-311150" algn="l" rtl="0">
              <a:lnSpc>
                <a:spcPct val="150000"/>
              </a:lnSpc>
              <a:spcBef>
                <a:spcPts val="0"/>
              </a:spcBef>
              <a:spcAft>
                <a:spcPts val="0"/>
              </a:spcAft>
              <a:buSzPts val="1300"/>
              <a:buChar char="●"/>
            </a:pPr>
            <a:r>
              <a:rPr lang="en"/>
              <a:t>IBM Cloud</a:t>
            </a:r>
            <a:endParaRPr/>
          </a:p>
          <a:p>
            <a:pPr marL="457200" lvl="0" indent="-311150" algn="l" rtl="0">
              <a:lnSpc>
                <a:spcPct val="150000"/>
              </a:lnSpc>
              <a:spcBef>
                <a:spcPts val="0"/>
              </a:spcBef>
              <a:spcAft>
                <a:spcPts val="0"/>
              </a:spcAft>
              <a:buSzPts val="1300"/>
              <a:buChar char="●"/>
            </a:pPr>
            <a:r>
              <a:rPr lang="en"/>
              <a:t>Alibaba Cloud</a:t>
            </a:r>
            <a:endParaRPr/>
          </a:p>
        </p:txBody>
      </p:sp>
      <p:pic>
        <p:nvPicPr>
          <p:cNvPr id="489" name="Google Shape;489;p44"/>
          <p:cNvPicPr preferRelativeResize="0"/>
          <p:nvPr/>
        </p:nvPicPr>
        <p:blipFill>
          <a:blip r:embed="rId3">
            <a:alphaModFix/>
          </a:blip>
          <a:stretch>
            <a:fillRect/>
          </a:stretch>
        </p:blipFill>
        <p:spPr>
          <a:xfrm>
            <a:off x="5878175" y="2511200"/>
            <a:ext cx="1822176" cy="1126325"/>
          </a:xfrm>
          <a:prstGeom prst="rect">
            <a:avLst/>
          </a:prstGeom>
          <a:noFill/>
          <a:ln>
            <a:noFill/>
          </a:ln>
        </p:spPr>
      </p:pic>
      <p:pic>
        <p:nvPicPr>
          <p:cNvPr id="490" name="Google Shape;490;p44"/>
          <p:cNvPicPr preferRelativeResize="0"/>
          <p:nvPr/>
        </p:nvPicPr>
        <p:blipFill>
          <a:blip r:embed="rId4">
            <a:alphaModFix/>
          </a:blip>
          <a:stretch>
            <a:fillRect/>
          </a:stretch>
        </p:blipFill>
        <p:spPr>
          <a:xfrm>
            <a:off x="6615750" y="1565850"/>
            <a:ext cx="1621775" cy="908200"/>
          </a:xfrm>
          <a:prstGeom prst="rect">
            <a:avLst/>
          </a:prstGeom>
          <a:noFill/>
          <a:ln>
            <a:noFill/>
          </a:ln>
        </p:spPr>
      </p:pic>
      <p:pic>
        <p:nvPicPr>
          <p:cNvPr id="491" name="Google Shape;491;p44"/>
          <p:cNvPicPr preferRelativeResize="0"/>
          <p:nvPr/>
        </p:nvPicPr>
        <p:blipFill>
          <a:blip r:embed="rId5">
            <a:alphaModFix/>
          </a:blip>
          <a:stretch>
            <a:fillRect/>
          </a:stretch>
        </p:blipFill>
        <p:spPr>
          <a:xfrm>
            <a:off x="5386765" y="1762076"/>
            <a:ext cx="1119175" cy="639526"/>
          </a:xfrm>
          <a:prstGeom prst="rect">
            <a:avLst/>
          </a:prstGeom>
          <a:noFill/>
          <a:ln>
            <a:noFill/>
          </a:ln>
        </p:spPr>
      </p:pic>
      <p:pic>
        <p:nvPicPr>
          <p:cNvPr id="492" name="Google Shape;492;p44"/>
          <p:cNvPicPr preferRelativeResize="0"/>
          <p:nvPr/>
        </p:nvPicPr>
        <p:blipFill>
          <a:blip r:embed="rId6">
            <a:alphaModFix/>
          </a:blip>
          <a:stretch>
            <a:fillRect/>
          </a:stretch>
        </p:blipFill>
        <p:spPr>
          <a:xfrm>
            <a:off x="5157475" y="3410824"/>
            <a:ext cx="1347549" cy="704096"/>
          </a:xfrm>
          <a:prstGeom prst="rect">
            <a:avLst/>
          </a:prstGeom>
          <a:noFill/>
          <a:ln>
            <a:noFill/>
          </a:ln>
        </p:spPr>
      </p:pic>
      <p:pic>
        <p:nvPicPr>
          <p:cNvPr id="493" name="Google Shape;493;p44"/>
          <p:cNvPicPr preferRelativeResize="0"/>
          <p:nvPr/>
        </p:nvPicPr>
        <p:blipFill>
          <a:blip r:embed="rId7">
            <a:alphaModFix/>
          </a:blip>
          <a:stretch>
            <a:fillRect/>
          </a:stretch>
        </p:blipFill>
        <p:spPr>
          <a:xfrm>
            <a:off x="6811750" y="3620101"/>
            <a:ext cx="1722949" cy="295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4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Cloud?</a:t>
            </a:r>
            <a:endParaRPr/>
          </a:p>
        </p:txBody>
      </p:sp>
      <p:pic>
        <p:nvPicPr>
          <p:cNvPr id="499" name="Google Shape;499;p45"/>
          <p:cNvPicPr preferRelativeResize="0"/>
          <p:nvPr/>
        </p:nvPicPr>
        <p:blipFill>
          <a:blip r:embed="rId3">
            <a:alphaModFix/>
          </a:blip>
          <a:stretch>
            <a:fillRect/>
          </a:stretch>
        </p:blipFill>
        <p:spPr>
          <a:xfrm>
            <a:off x="1192813" y="1618675"/>
            <a:ext cx="6758374" cy="3230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pic>
        <p:nvPicPr>
          <p:cNvPr id="504" name="Google Shape;504;p46"/>
          <p:cNvPicPr preferRelativeResize="0"/>
          <p:nvPr/>
        </p:nvPicPr>
        <p:blipFill>
          <a:blip r:embed="rId3">
            <a:alphaModFix/>
          </a:blip>
          <a:stretch>
            <a:fillRect/>
          </a:stretch>
        </p:blipFill>
        <p:spPr>
          <a:xfrm>
            <a:off x="3104662" y="1847925"/>
            <a:ext cx="3428775" cy="3179500"/>
          </a:xfrm>
          <a:prstGeom prst="rect">
            <a:avLst/>
          </a:prstGeom>
          <a:noFill/>
          <a:ln>
            <a:noFill/>
          </a:ln>
        </p:spPr>
      </p:pic>
      <p:sp>
        <p:nvSpPr>
          <p:cNvPr id="505" name="Google Shape;505;p4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Cloud Services Are Available?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4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Google Cloud Platform - Services</a:t>
            </a:r>
            <a:endParaRPr/>
          </a:p>
        </p:txBody>
      </p:sp>
      <p:pic>
        <p:nvPicPr>
          <p:cNvPr id="511" name="Google Shape;511;p47"/>
          <p:cNvPicPr preferRelativeResize="0"/>
          <p:nvPr/>
        </p:nvPicPr>
        <p:blipFill>
          <a:blip r:embed="rId3">
            <a:alphaModFix/>
          </a:blip>
          <a:stretch>
            <a:fillRect/>
          </a:stretch>
        </p:blipFill>
        <p:spPr>
          <a:xfrm>
            <a:off x="1088300" y="1481025"/>
            <a:ext cx="7643927" cy="36624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4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Leave Your Data in the Cloud</a:t>
            </a:r>
            <a:endParaRPr/>
          </a:p>
        </p:txBody>
      </p:sp>
      <p:pic>
        <p:nvPicPr>
          <p:cNvPr id="517" name="Google Shape;517;p48"/>
          <p:cNvPicPr preferRelativeResize="0"/>
          <p:nvPr/>
        </p:nvPicPr>
        <p:blipFill>
          <a:blip r:embed="rId3">
            <a:alphaModFix/>
          </a:blip>
          <a:stretch>
            <a:fillRect/>
          </a:stretch>
        </p:blipFill>
        <p:spPr>
          <a:xfrm>
            <a:off x="5262675" y="1781300"/>
            <a:ext cx="2919226" cy="2919226"/>
          </a:xfrm>
          <a:prstGeom prst="rect">
            <a:avLst/>
          </a:prstGeom>
          <a:noFill/>
          <a:ln>
            <a:noFill/>
          </a:ln>
        </p:spPr>
      </p:pic>
      <p:pic>
        <p:nvPicPr>
          <p:cNvPr id="518" name="Google Shape;518;p48"/>
          <p:cNvPicPr preferRelativeResize="0"/>
          <p:nvPr/>
        </p:nvPicPr>
        <p:blipFill rotWithShape="1">
          <a:blip r:embed="rId4">
            <a:alphaModFix/>
          </a:blip>
          <a:srcRect l="3261" r="31515"/>
          <a:stretch/>
        </p:blipFill>
        <p:spPr>
          <a:xfrm>
            <a:off x="1582800" y="1781300"/>
            <a:ext cx="3046476" cy="2919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4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Google Data Center</a:t>
            </a:r>
            <a:endParaRPr/>
          </a:p>
        </p:txBody>
      </p:sp>
      <p:pic>
        <p:nvPicPr>
          <p:cNvPr id="524" name="Google Shape;524;p49" descr="Take a Google data center tour in 360° -- brought to you by the Google Cloud Platform team.&#10;&#10;Learn about the massive scale, the incredible attention to security and privacy, and the amazing efforts to make the data center extremely efficient and green.&#10;&#10;How to view the 360° video:&#10;&#10;Desktop using Google Chrome:&#10;Use your mouse or trackpad to change your view while the video plays -- highly recommend viewing in 4K&#10;&#10;YouTube app on mobile:&#10;Move your device around to look at all angles while the video plays&#10;&#10;Google Cardboard:&#10;Load the video in the YouTube app and tap on the cardboard icon when the video starts to play. Insert your phone in cardboard and enjoy.  Cardboard is currently only supported by the YouTube app on Android.  iOS support is coming soon!&#10;&#10;Learn more about Google Cloud Platform -- https://cloud.google.com&#10;&#10;Google Cloud Platform Blog -- https://cloudplatform.googleblog.com/2016/03/Google-Data-Center-360-Tour.html&#10;&#10;Google Cloud Platform Podcast -- https://www.gcppodcast.com/&#10;&#10;Learn more about Google Data Centers -- http://www.google.com/about/datacenters&#10;&#10;Follow the Google Cloud Platform Developer Advocates -- https://twitter.com/googlecloud/lists..." title="Google Data Center 360° Tour">
            <a:hlinkClick r:id="rId3"/>
          </p:cNvPr>
          <p:cNvPicPr preferRelativeResize="0"/>
          <p:nvPr/>
        </p:nvPicPr>
        <p:blipFill>
          <a:blip r:embed="rId4">
            <a:alphaModFix/>
          </a:blip>
          <a:stretch>
            <a:fillRect/>
          </a:stretch>
        </p:blipFill>
        <p:spPr>
          <a:xfrm>
            <a:off x="2411450" y="1517350"/>
            <a:ext cx="4321100" cy="3240825"/>
          </a:xfrm>
          <a:prstGeom prst="rect">
            <a:avLst/>
          </a:prstGeom>
          <a:noFill/>
          <a:ln>
            <a:noFill/>
          </a:ln>
        </p:spPr>
      </p:pic>
      <p:pic>
        <p:nvPicPr>
          <p:cNvPr id="525" name="Google Shape;525;p49"/>
          <p:cNvPicPr preferRelativeResize="0"/>
          <p:nvPr/>
        </p:nvPicPr>
        <p:blipFill>
          <a:blip r:embed="rId5">
            <a:alphaModFix/>
          </a:blip>
          <a:stretch>
            <a:fillRect/>
          </a:stretch>
        </p:blipFill>
        <p:spPr>
          <a:xfrm>
            <a:off x="6946095" y="269350"/>
            <a:ext cx="1143500" cy="1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4"/>
        <p:cNvGrpSpPr/>
        <p:nvPr/>
      </p:nvGrpSpPr>
      <p:grpSpPr>
        <a:xfrm>
          <a:off x="0" y="0"/>
          <a:ext cx="0" cy="0"/>
          <a:chOff x="0" y="0"/>
          <a:chExt cx="0" cy="0"/>
        </a:xfrm>
      </p:grpSpPr>
      <p:sp>
        <p:nvSpPr>
          <p:cNvPr id="405" name="Google Shape;405;p32"/>
          <p:cNvSpPr txBox="1">
            <a:spLocks noGrp="1"/>
          </p:cNvSpPr>
          <p:nvPr>
            <p:ph type="title"/>
          </p:nvPr>
        </p:nvSpPr>
        <p:spPr>
          <a:xfrm>
            <a:off x="249500" y="1031625"/>
            <a:ext cx="5857800" cy="168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200">
                <a:solidFill>
                  <a:srgbClr val="000000"/>
                </a:solidFill>
              </a:rPr>
              <a:t>What is Big Data?</a:t>
            </a:r>
            <a:endParaRPr sz="420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50"/>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Coupon and Project Setup</a:t>
            </a:r>
            <a:endParaRPr/>
          </a:p>
        </p:txBody>
      </p:sp>
      <p:sp>
        <p:nvSpPr>
          <p:cNvPr id="531" name="Google Shape;531;p50"/>
          <p:cNvSpPr txBox="1">
            <a:spLocks noGrp="1"/>
          </p:cNvSpPr>
          <p:nvPr>
            <p:ph type="body" idx="1"/>
          </p:nvPr>
        </p:nvSpPr>
        <p:spPr>
          <a:xfrm>
            <a:off x="1303800" y="1609050"/>
            <a:ext cx="7030500" cy="33069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Please follow the link on Slack to get your $50 coupon. </a:t>
            </a:r>
            <a:r>
              <a:rPr lang="en" u="sng"/>
              <a:t>Make sure to sign up with you BU email address and NOT your personal Gmail account.</a:t>
            </a:r>
            <a:endParaRPr u="sng"/>
          </a:p>
          <a:p>
            <a:pPr marL="457200" lvl="0" indent="-311150" algn="l" rtl="0">
              <a:spcBef>
                <a:spcPts val="0"/>
              </a:spcBef>
              <a:spcAft>
                <a:spcPts val="0"/>
              </a:spcAft>
              <a:buSzPts val="1300"/>
              <a:buChar char="●"/>
            </a:pPr>
            <a:r>
              <a:rPr lang="en"/>
              <a:t>Login: </a:t>
            </a:r>
            <a:r>
              <a:rPr lang="en" sz="1100" u="sng">
                <a:solidFill>
                  <a:schemeClr val="hlink"/>
                </a:solidFill>
                <a:latin typeface="Arial"/>
                <a:ea typeface="Arial"/>
                <a:cs typeface="Arial"/>
                <a:sym typeface="Arial"/>
                <a:hlinkClick r:id="rId3"/>
              </a:rPr>
              <a:t>https://console.cloud.google.com</a:t>
            </a:r>
            <a:endParaRPr/>
          </a:p>
          <a:p>
            <a:pPr marL="457200" lvl="0" indent="-311150" algn="l" rtl="0">
              <a:spcBef>
                <a:spcPts val="0"/>
              </a:spcBef>
              <a:spcAft>
                <a:spcPts val="0"/>
              </a:spcAft>
              <a:buSzPts val="1300"/>
              <a:buChar char="●"/>
            </a:pPr>
            <a:r>
              <a:rPr lang="en"/>
              <a:t>Set up a project</a:t>
            </a:r>
            <a:endParaRPr/>
          </a:p>
          <a:p>
            <a:pPr marL="914400" lvl="1" indent="-298450" algn="l" rtl="0">
              <a:spcBef>
                <a:spcPts val="0"/>
              </a:spcBef>
              <a:spcAft>
                <a:spcPts val="0"/>
              </a:spcAft>
              <a:buSzPts val="1100"/>
              <a:buChar char="○"/>
            </a:pPr>
            <a:r>
              <a:rPr lang="en"/>
              <a:t>Give the project a name; something like IS843</a:t>
            </a:r>
            <a:endParaRPr/>
          </a:p>
          <a:p>
            <a:pPr marL="914400" lvl="1" indent="-298450" algn="l" rtl="0">
              <a:spcBef>
                <a:spcPts val="0"/>
              </a:spcBef>
              <a:spcAft>
                <a:spcPts val="0"/>
              </a:spcAft>
              <a:buSzPts val="1100"/>
              <a:buChar char="○"/>
            </a:pPr>
            <a:r>
              <a:rPr lang="en"/>
              <a:t>From Google Cloud Platform menu go to </a:t>
            </a:r>
            <a:r>
              <a:rPr lang="en" b="1"/>
              <a:t>Billing</a:t>
            </a:r>
            <a:r>
              <a:rPr lang="en"/>
              <a:t> &gt; </a:t>
            </a:r>
            <a:r>
              <a:rPr lang="en" b="1"/>
              <a:t>Go to linked billing account &gt; Account Management</a:t>
            </a:r>
            <a:r>
              <a:rPr lang="en"/>
              <a:t>. Make sure that you see your project name under the coupon</a:t>
            </a:r>
            <a:endParaRPr/>
          </a:p>
          <a:p>
            <a:pPr marL="457200" marR="0" lvl="0" indent="0" algn="l" rtl="0">
              <a:lnSpc>
                <a:spcPct val="115000"/>
              </a:lnSpc>
              <a:spcBef>
                <a:spcPts val="1600"/>
              </a:spcBef>
              <a:spcAft>
                <a:spcPts val="0"/>
              </a:spcAft>
              <a:buNone/>
            </a:pPr>
            <a:endParaRPr/>
          </a:p>
          <a:p>
            <a:pPr marL="0" marR="0" lvl="0" indent="0" algn="l" rtl="0">
              <a:lnSpc>
                <a:spcPct val="115000"/>
              </a:lnSpc>
              <a:spcBef>
                <a:spcPts val="1600"/>
              </a:spcBef>
              <a:spcAft>
                <a:spcPts val="0"/>
              </a:spcAft>
              <a:buNone/>
            </a:pPr>
            <a:endParaRPr/>
          </a:p>
          <a:p>
            <a:pPr marL="0" marR="0" lvl="0" indent="0" algn="l" rtl="0">
              <a:lnSpc>
                <a:spcPct val="115000"/>
              </a:lnSpc>
              <a:spcBef>
                <a:spcPts val="1600"/>
              </a:spcBef>
              <a:spcAft>
                <a:spcPts val="0"/>
              </a:spcAft>
              <a:buNone/>
            </a:pPr>
            <a:endParaRPr/>
          </a:p>
          <a:p>
            <a:pPr marL="0" lvl="0" indent="0" algn="l" rtl="0">
              <a:spcBef>
                <a:spcPts val="1600"/>
              </a:spcBef>
              <a:spcAft>
                <a:spcPts val="1600"/>
              </a:spcAft>
              <a:buNone/>
            </a:pPr>
            <a:r>
              <a:rPr lang="en" b="1">
                <a:solidFill>
                  <a:srgbClr val="CC0000"/>
                </a:solidFill>
              </a:rPr>
              <a:t>Please DO NOT provide your credit card information for the purpose of this course!</a:t>
            </a:r>
            <a:endParaRPr b="1">
              <a:solidFill>
                <a:srgbClr val="CC0000"/>
              </a:solidFill>
            </a:endParaRPr>
          </a:p>
        </p:txBody>
      </p:sp>
      <p:pic>
        <p:nvPicPr>
          <p:cNvPr id="532" name="Google Shape;532;p50"/>
          <p:cNvPicPr preferRelativeResize="0"/>
          <p:nvPr/>
        </p:nvPicPr>
        <p:blipFill>
          <a:blip r:embed="rId4">
            <a:alphaModFix/>
          </a:blip>
          <a:stretch>
            <a:fillRect/>
          </a:stretch>
        </p:blipFill>
        <p:spPr>
          <a:xfrm>
            <a:off x="6946095" y="269350"/>
            <a:ext cx="1143500" cy="1143500"/>
          </a:xfrm>
          <a:prstGeom prst="rect">
            <a:avLst/>
          </a:prstGeom>
          <a:noFill/>
          <a:ln>
            <a:noFill/>
          </a:ln>
        </p:spPr>
      </p:pic>
      <p:grpSp>
        <p:nvGrpSpPr>
          <p:cNvPr id="533" name="Google Shape;533;p50"/>
          <p:cNvGrpSpPr/>
          <p:nvPr/>
        </p:nvGrpSpPr>
        <p:grpSpPr>
          <a:xfrm>
            <a:off x="7412600" y="3146350"/>
            <a:ext cx="421850" cy="636550"/>
            <a:chOff x="8708000" y="2993950"/>
            <a:chExt cx="421850" cy="636550"/>
          </a:xfrm>
        </p:grpSpPr>
        <p:sp>
          <p:nvSpPr>
            <p:cNvPr id="534" name="Google Shape;534;p50"/>
            <p:cNvSpPr/>
            <p:nvPr/>
          </p:nvSpPr>
          <p:spPr>
            <a:xfrm>
              <a:off x="8742375" y="2993950"/>
              <a:ext cx="387475" cy="636550"/>
            </a:xfrm>
            <a:custGeom>
              <a:avLst/>
              <a:gdLst/>
              <a:ahLst/>
              <a:cxnLst/>
              <a:rect l="l" t="t" r="r" b="b"/>
              <a:pathLst>
                <a:path w="15499" h="25462" extrusionOk="0">
                  <a:moveTo>
                    <a:pt x="7494" y="0"/>
                  </a:moveTo>
                  <a:cubicBezTo>
                    <a:pt x="8800" y="3804"/>
                    <a:pt x="16577" y="18621"/>
                    <a:pt x="15328" y="22822"/>
                  </a:cubicBezTo>
                  <a:cubicBezTo>
                    <a:pt x="14079" y="27023"/>
                    <a:pt x="2555" y="24809"/>
                    <a:pt x="0" y="25206"/>
                  </a:cubicBezTo>
                </a:path>
              </a:pathLst>
            </a:custGeom>
            <a:noFill/>
            <a:ln w="9525" cap="flat" cmpd="sng">
              <a:solidFill>
                <a:schemeClr val="dk2"/>
              </a:solidFill>
              <a:prstDash val="solid"/>
              <a:round/>
              <a:headEnd type="none" w="med" len="med"/>
              <a:tailEnd type="none" w="med" len="med"/>
            </a:ln>
          </p:spPr>
        </p:sp>
        <p:cxnSp>
          <p:nvCxnSpPr>
            <p:cNvPr id="535" name="Google Shape;535;p50"/>
            <p:cNvCxnSpPr/>
            <p:nvPr/>
          </p:nvCxnSpPr>
          <p:spPr>
            <a:xfrm rot="10800000">
              <a:off x="8708000" y="3627700"/>
              <a:ext cx="119100" cy="0"/>
            </a:xfrm>
            <a:prstGeom prst="straightConnector1">
              <a:avLst/>
            </a:prstGeom>
            <a:noFill/>
            <a:ln w="9525" cap="flat" cmpd="sng">
              <a:solidFill>
                <a:schemeClr val="dk2"/>
              </a:solidFill>
              <a:prstDash val="solid"/>
              <a:round/>
              <a:headEnd type="none" w="med" len="med"/>
              <a:tailEnd type="triangle" w="med" len="med"/>
            </a:ln>
          </p:spPr>
        </p:cxnSp>
      </p:grpSp>
      <p:pic>
        <p:nvPicPr>
          <p:cNvPr id="536" name="Google Shape;536;p50"/>
          <p:cNvPicPr preferRelativeResize="0"/>
          <p:nvPr/>
        </p:nvPicPr>
        <p:blipFill>
          <a:blip r:embed="rId5">
            <a:alphaModFix/>
          </a:blip>
          <a:stretch>
            <a:fillRect/>
          </a:stretch>
        </p:blipFill>
        <p:spPr>
          <a:xfrm>
            <a:off x="2879000" y="3446450"/>
            <a:ext cx="2821850" cy="918750"/>
          </a:xfrm>
          <a:prstGeom prst="rect">
            <a:avLst/>
          </a:prstGeom>
          <a:noFill/>
          <a:ln>
            <a:noFill/>
          </a:ln>
        </p:spPr>
      </p:pic>
      <p:sp>
        <p:nvSpPr>
          <p:cNvPr id="537" name="Google Shape;537;p50"/>
          <p:cNvSpPr/>
          <p:nvPr/>
        </p:nvSpPr>
        <p:spPr>
          <a:xfrm>
            <a:off x="2788100" y="4049251"/>
            <a:ext cx="1091592" cy="571055"/>
          </a:xfrm>
          <a:custGeom>
            <a:avLst/>
            <a:gdLst/>
            <a:ahLst/>
            <a:cxnLst/>
            <a:rect l="l" t="t" r="r" b="b"/>
            <a:pathLst>
              <a:path w="40269" h="17886" extrusionOk="0">
                <a:moveTo>
                  <a:pt x="29775" y="12399"/>
                </a:moveTo>
                <a:cubicBezTo>
                  <a:pt x="24993" y="11760"/>
                  <a:pt x="4459" y="10456"/>
                  <a:pt x="1084" y="8564"/>
                </a:cubicBezTo>
                <a:cubicBezTo>
                  <a:pt x="-2291" y="6672"/>
                  <a:pt x="3003" y="2171"/>
                  <a:pt x="9523" y="1046"/>
                </a:cubicBezTo>
                <a:cubicBezTo>
                  <a:pt x="16044" y="-79"/>
                  <a:pt x="39210" y="-872"/>
                  <a:pt x="40207" y="1813"/>
                </a:cubicBezTo>
                <a:cubicBezTo>
                  <a:pt x="41204" y="4498"/>
                  <a:pt x="19648" y="14931"/>
                  <a:pt x="15506" y="17156"/>
                </a:cubicBezTo>
                <a:cubicBezTo>
                  <a:pt x="11364" y="19381"/>
                  <a:pt x="15379" y="15494"/>
                  <a:pt x="15353" y="15161"/>
                </a:cubicBezTo>
              </a:path>
            </a:pathLst>
          </a:custGeom>
          <a:noFill/>
          <a:ln w="9525" cap="flat" cmpd="sng">
            <a:solidFill>
              <a:srgbClr val="CC0000"/>
            </a:solidFill>
            <a:prstDash val="solid"/>
            <a:round/>
            <a:headEnd type="none" w="med" len="med"/>
            <a:tailEnd type="none" w="med" len="med"/>
          </a:ln>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5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Budgets and Alerts</a:t>
            </a:r>
            <a:endParaRPr/>
          </a:p>
        </p:txBody>
      </p:sp>
      <p:sp>
        <p:nvSpPr>
          <p:cNvPr id="543" name="Google Shape;543;p51"/>
          <p:cNvSpPr txBox="1">
            <a:spLocks noGrp="1"/>
          </p:cNvSpPr>
          <p:nvPr>
            <p:ph type="body" idx="1"/>
          </p:nvPr>
        </p:nvSpPr>
        <p:spPr>
          <a:xfrm>
            <a:off x="1303800" y="1990050"/>
            <a:ext cx="43191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a:t>
            </a:r>
            <a:r>
              <a:rPr lang="en" sz="1100"/>
              <a:t>o to </a:t>
            </a:r>
            <a:r>
              <a:rPr lang="en" sz="1100" b="1"/>
              <a:t>Billing</a:t>
            </a:r>
            <a:r>
              <a:rPr lang="en" sz="1100"/>
              <a:t> &gt; </a:t>
            </a:r>
            <a:r>
              <a:rPr lang="en" sz="1100" b="1"/>
              <a:t>Go to linked billing account </a:t>
            </a:r>
            <a:r>
              <a:rPr lang="en" sz="1100"/>
              <a:t>&gt;</a:t>
            </a:r>
            <a:r>
              <a:rPr lang="en" sz="1100" b="1"/>
              <a:t> Budgets and alerts </a:t>
            </a:r>
            <a:r>
              <a:rPr lang="en" sz="1100"/>
              <a:t>&gt;</a:t>
            </a:r>
            <a:r>
              <a:rPr lang="en" sz="1100" b="1"/>
              <a:t> Create a budget</a:t>
            </a:r>
            <a:endParaRPr sz="1100" b="1"/>
          </a:p>
          <a:p>
            <a:pPr marL="0" lvl="0" indent="0" algn="l" rtl="0">
              <a:spcBef>
                <a:spcPts val="1600"/>
              </a:spcBef>
              <a:spcAft>
                <a:spcPts val="0"/>
              </a:spcAft>
              <a:buNone/>
            </a:pPr>
            <a:r>
              <a:rPr lang="en" sz="1100"/>
              <a:t>Set the followings:</a:t>
            </a:r>
            <a:endParaRPr sz="1100"/>
          </a:p>
          <a:p>
            <a:pPr marL="457200" lvl="0" indent="-298450" algn="l" rtl="0">
              <a:spcBef>
                <a:spcPts val="1600"/>
              </a:spcBef>
              <a:spcAft>
                <a:spcPts val="0"/>
              </a:spcAft>
              <a:buSzPts val="1100"/>
              <a:buChar char="●"/>
            </a:pPr>
            <a:r>
              <a:rPr lang="en" sz="1100"/>
              <a:t>Budget name</a:t>
            </a:r>
            <a:endParaRPr sz="1100"/>
          </a:p>
          <a:p>
            <a:pPr marL="457200" lvl="0" indent="-298450" algn="l" rtl="0">
              <a:spcBef>
                <a:spcPts val="0"/>
              </a:spcBef>
              <a:spcAft>
                <a:spcPts val="0"/>
              </a:spcAft>
              <a:buSzPts val="1100"/>
              <a:buChar char="●"/>
            </a:pPr>
            <a:r>
              <a:rPr lang="en" sz="1100"/>
              <a:t>Budget amount (E.g. $10/month)</a:t>
            </a:r>
            <a:endParaRPr sz="1100"/>
          </a:p>
          <a:p>
            <a:pPr marL="457200" lvl="0" indent="-298450" algn="l" rtl="0">
              <a:spcBef>
                <a:spcPts val="0"/>
              </a:spcBef>
              <a:spcAft>
                <a:spcPts val="0"/>
              </a:spcAft>
              <a:buSzPts val="1100"/>
              <a:buChar char="●"/>
            </a:pPr>
            <a:r>
              <a:rPr lang="en" sz="1100"/>
              <a:t>Uncheck discount and promotions</a:t>
            </a:r>
            <a:endParaRPr sz="1100"/>
          </a:p>
          <a:p>
            <a:pPr marL="457200" lvl="0" indent="-298450" algn="l" rtl="0">
              <a:spcBef>
                <a:spcPts val="0"/>
              </a:spcBef>
              <a:spcAft>
                <a:spcPts val="0"/>
              </a:spcAft>
              <a:buSzPts val="1100"/>
              <a:buChar char="●"/>
            </a:pPr>
            <a:r>
              <a:rPr lang="en" sz="1100"/>
              <a:t>Percent of budget to receive notifications</a:t>
            </a:r>
            <a:endParaRPr sz="1100"/>
          </a:p>
        </p:txBody>
      </p:sp>
      <p:pic>
        <p:nvPicPr>
          <p:cNvPr id="544" name="Google Shape;544;p51"/>
          <p:cNvPicPr preferRelativeResize="0"/>
          <p:nvPr/>
        </p:nvPicPr>
        <p:blipFill>
          <a:blip r:embed="rId3">
            <a:alphaModFix/>
          </a:blip>
          <a:stretch>
            <a:fillRect/>
          </a:stretch>
        </p:blipFill>
        <p:spPr>
          <a:xfrm>
            <a:off x="5823427" y="1489050"/>
            <a:ext cx="2970549" cy="3416127"/>
          </a:xfrm>
          <a:prstGeom prst="rect">
            <a:avLst/>
          </a:prstGeom>
          <a:noFill/>
          <a:ln>
            <a:noFill/>
          </a:ln>
        </p:spPr>
      </p:pic>
      <p:pic>
        <p:nvPicPr>
          <p:cNvPr id="545" name="Google Shape;545;p51"/>
          <p:cNvPicPr preferRelativeResize="0"/>
          <p:nvPr/>
        </p:nvPicPr>
        <p:blipFill>
          <a:blip r:embed="rId4">
            <a:alphaModFix/>
          </a:blip>
          <a:stretch>
            <a:fillRect/>
          </a:stretch>
        </p:blipFill>
        <p:spPr>
          <a:xfrm>
            <a:off x="6946095" y="269350"/>
            <a:ext cx="1143500" cy="1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pic>
        <p:nvPicPr>
          <p:cNvPr id="550" name="Google Shape;550;p52"/>
          <p:cNvPicPr preferRelativeResize="0"/>
          <p:nvPr/>
        </p:nvPicPr>
        <p:blipFill>
          <a:blip r:embed="rId3">
            <a:alphaModFix/>
          </a:blip>
          <a:stretch>
            <a:fillRect/>
          </a:stretch>
        </p:blipFill>
        <p:spPr>
          <a:xfrm>
            <a:off x="2816625" y="1754250"/>
            <a:ext cx="3510750" cy="3263899"/>
          </a:xfrm>
          <a:prstGeom prst="rect">
            <a:avLst/>
          </a:prstGeom>
          <a:noFill/>
          <a:ln>
            <a:noFill/>
          </a:ln>
        </p:spPr>
      </p:pic>
      <p:sp>
        <p:nvSpPr>
          <p:cNvPr id="551" name="Google Shape;551;p52"/>
          <p:cNvSpPr txBox="1"/>
          <p:nvPr/>
        </p:nvSpPr>
        <p:spPr>
          <a:xfrm>
            <a:off x="7242100" y="4562725"/>
            <a:ext cx="1584600" cy="21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unito"/>
                <a:ea typeface="Nunito"/>
                <a:cs typeface="Nunito"/>
                <a:sym typeface="Nunito"/>
              </a:rPr>
              <a:t>Photo </a:t>
            </a:r>
            <a:r>
              <a:rPr lang="en" u="sng">
                <a:solidFill>
                  <a:schemeClr val="hlink"/>
                </a:solidFill>
                <a:latin typeface="Nunito"/>
                <a:ea typeface="Nunito"/>
                <a:cs typeface="Nunito"/>
                <a:sym typeface="Nunito"/>
                <a:hlinkClick r:id="rId4"/>
              </a:rPr>
              <a:t>credit</a:t>
            </a:r>
            <a:endParaRPr>
              <a:latin typeface="Nunito"/>
              <a:ea typeface="Nunito"/>
              <a:cs typeface="Nunito"/>
              <a:sym typeface="Nunito"/>
            </a:endParaRPr>
          </a:p>
        </p:txBody>
      </p:sp>
      <p:sp>
        <p:nvSpPr>
          <p:cNvPr id="552" name="Google Shape;552;p5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Getting Data Into the Cloud…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5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 Cloud Storage Bucket</a:t>
            </a:r>
            <a:endParaRPr/>
          </a:p>
        </p:txBody>
      </p:sp>
      <p:sp>
        <p:nvSpPr>
          <p:cNvPr id="558" name="Google Shape;558;p53"/>
          <p:cNvSpPr txBox="1">
            <a:spLocks noGrp="1"/>
          </p:cNvSpPr>
          <p:nvPr>
            <p:ph type="body" idx="1"/>
          </p:nvPr>
        </p:nvSpPr>
        <p:spPr>
          <a:xfrm>
            <a:off x="1303800" y="1990050"/>
            <a:ext cx="48600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 to </a:t>
            </a:r>
            <a:r>
              <a:rPr lang="en" b="1"/>
              <a:t>STORAGE</a:t>
            </a:r>
            <a:r>
              <a:rPr lang="en"/>
              <a:t> &gt; </a:t>
            </a:r>
            <a:r>
              <a:rPr lang="en" b="1"/>
              <a:t>Storage</a:t>
            </a:r>
            <a:r>
              <a:rPr lang="en"/>
              <a:t> &gt; </a:t>
            </a:r>
            <a:r>
              <a:rPr lang="en" b="1"/>
              <a:t>CREATE</a:t>
            </a:r>
            <a:r>
              <a:rPr lang="en"/>
              <a:t> </a:t>
            </a:r>
            <a:r>
              <a:rPr lang="en" b="1"/>
              <a:t>BUCKET</a:t>
            </a:r>
            <a:endParaRPr b="1"/>
          </a:p>
          <a:p>
            <a:pPr marL="0" lvl="0" indent="0" algn="l" rtl="0">
              <a:spcBef>
                <a:spcPts val="1600"/>
              </a:spcBef>
              <a:spcAft>
                <a:spcPts val="0"/>
              </a:spcAft>
              <a:buNone/>
            </a:pPr>
            <a:r>
              <a:rPr lang="en"/>
              <a:t>Give it a name; for instance is843-xx, where xx are your initials. </a:t>
            </a:r>
            <a:endParaRPr/>
          </a:p>
          <a:p>
            <a:pPr marL="0" lvl="0" indent="0" algn="l" rtl="0">
              <a:spcBef>
                <a:spcPts val="1600"/>
              </a:spcBef>
              <a:spcAft>
                <a:spcPts val="1600"/>
              </a:spcAft>
              <a:buNone/>
            </a:pPr>
            <a:r>
              <a:rPr lang="en"/>
              <a:t>Note: Bucket names are universally unique.</a:t>
            </a:r>
            <a:endParaRPr/>
          </a:p>
        </p:txBody>
      </p:sp>
      <p:pic>
        <p:nvPicPr>
          <p:cNvPr id="559" name="Google Shape;559;p53"/>
          <p:cNvPicPr preferRelativeResize="0"/>
          <p:nvPr/>
        </p:nvPicPr>
        <p:blipFill>
          <a:blip r:embed="rId3">
            <a:alphaModFix/>
          </a:blip>
          <a:stretch>
            <a:fillRect/>
          </a:stretch>
        </p:blipFill>
        <p:spPr>
          <a:xfrm>
            <a:off x="6451650" y="1794525"/>
            <a:ext cx="2065225" cy="2705098"/>
          </a:xfrm>
          <a:prstGeom prst="rect">
            <a:avLst/>
          </a:prstGeom>
          <a:noFill/>
          <a:ln>
            <a:noFill/>
          </a:ln>
          <a:effectLst>
            <a:outerShdw blurRad="57150" dist="19050" dir="5400000" algn="bl" rotWithShape="0">
              <a:srgbClr val="000000">
                <a:alpha val="50000"/>
              </a:srgbClr>
            </a:outerShdw>
          </a:effectLst>
        </p:spPr>
      </p:pic>
      <p:pic>
        <p:nvPicPr>
          <p:cNvPr id="560" name="Google Shape;560;p53"/>
          <p:cNvPicPr preferRelativeResize="0"/>
          <p:nvPr/>
        </p:nvPicPr>
        <p:blipFill>
          <a:blip r:embed="rId4">
            <a:alphaModFix/>
          </a:blip>
          <a:stretch>
            <a:fillRect/>
          </a:stretch>
        </p:blipFill>
        <p:spPr>
          <a:xfrm>
            <a:off x="6975250" y="318700"/>
            <a:ext cx="1101775" cy="11017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5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Cloud Storage - Upload Files</a:t>
            </a:r>
            <a:endParaRPr/>
          </a:p>
        </p:txBody>
      </p:sp>
      <p:sp>
        <p:nvSpPr>
          <p:cNvPr id="566" name="Google Shape;566;p5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Cloud storage buckets through the UI work very similar to a Dropbox folder. </a:t>
            </a:r>
            <a:endParaRPr/>
          </a:p>
          <a:p>
            <a:pPr marL="0" lvl="0" indent="0" algn="l" rtl="0">
              <a:spcBef>
                <a:spcPts val="1600"/>
              </a:spcBef>
              <a:spcAft>
                <a:spcPts val="0"/>
              </a:spcAft>
              <a:buNone/>
            </a:pPr>
            <a:r>
              <a:rPr lang="en"/>
              <a:t>Upload </a:t>
            </a:r>
            <a:r>
              <a:rPr lang="en">
                <a:highlight>
                  <a:srgbClr val="D9D9D9"/>
                </a:highlight>
              </a:rPr>
              <a:t>data/Telco-Customer-Churn.csv</a:t>
            </a:r>
            <a:r>
              <a:rPr lang="en"/>
              <a:t> to the bucket you just created.</a:t>
            </a:r>
            <a:endParaRPr/>
          </a:p>
          <a:p>
            <a:pPr marL="0" lvl="0" indent="0" algn="l" rtl="0">
              <a:spcBef>
                <a:spcPts val="1600"/>
              </a:spcBef>
              <a:spcAft>
                <a:spcPts val="1600"/>
              </a:spcAft>
              <a:buNone/>
            </a:pPr>
            <a:r>
              <a:rPr lang="en" b="1"/>
              <a:t>NOTE</a:t>
            </a:r>
            <a:r>
              <a:rPr lang="en"/>
              <a:t>: Everyone in your project has visibility to your bucket, avoid uploading sensitive and private information.</a:t>
            </a:r>
            <a:endParaRPr/>
          </a:p>
        </p:txBody>
      </p:sp>
      <p:pic>
        <p:nvPicPr>
          <p:cNvPr id="567" name="Google Shape;567;p54"/>
          <p:cNvPicPr preferRelativeResize="0"/>
          <p:nvPr/>
        </p:nvPicPr>
        <p:blipFill>
          <a:blip r:embed="rId3">
            <a:alphaModFix/>
          </a:blip>
          <a:stretch>
            <a:fillRect/>
          </a:stretch>
        </p:blipFill>
        <p:spPr>
          <a:xfrm>
            <a:off x="6975250" y="318700"/>
            <a:ext cx="1101775" cy="11017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5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Google Cloud Platform Console</a:t>
            </a:r>
            <a:endParaRPr/>
          </a:p>
        </p:txBody>
      </p:sp>
      <p:sp>
        <p:nvSpPr>
          <p:cNvPr id="573" name="Google Shape;573;p55"/>
          <p:cNvSpPr txBox="1">
            <a:spLocks noGrp="1"/>
          </p:cNvSpPr>
          <p:nvPr>
            <p:ph type="body" idx="1"/>
          </p:nvPr>
        </p:nvSpPr>
        <p:spPr>
          <a:xfrm>
            <a:off x="1303800" y="1990050"/>
            <a:ext cx="35205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the web console and central development hub for GCP.</a:t>
            </a:r>
            <a:endParaRPr/>
          </a:p>
          <a:p>
            <a:pPr marL="0" lvl="0" indent="0" algn="l" rtl="0">
              <a:spcBef>
                <a:spcPts val="1600"/>
              </a:spcBef>
              <a:spcAft>
                <a:spcPts val="0"/>
              </a:spcAft>
              <a:buNone/>
            </a:pPr>
            <a:r>
              <a:rPr lang="en" sz="1100" u="sng">
                <a:solidFill>
                  <a:schemeClr val="hlink"/>
                </a:solidFill>
                <a:latin typeface="Arial"/>
                <a:ea typeface="Arial"/>
                <a:cs typeface="Arial"/>
                <a:sym typeface="Arial"/>
                <a:hlinkClick r:id="rId3"/>
              </a:rPr>
              <a:t>http://console.cloud.google.com</a:t>
            </a:r>
            <a:r>
              <a:rPr lang="en"/>
              <a:t> will take you to GCP console. Everytime you land on a GCP new page make sure that are using your BU account as it could have unintended consequences!</a:t>
            </a:r>
            <a:endParaRPr/>
          </a:p>
          <a:p>
            <a:pPr marL="0" lvl="0" indent="0" algn="l" rtl="0">
              <a:spcBef>
                <a:spcPts val="1600"/>
              </a:spcBef>
              <a:spcAft>
                <a:spcPts val="1600"/>
              </a:spcAft>
              <a:buNone/>
            </a:pPr>
            <a:endParaRPr/>
          </a:p>
        </p:txBody>
      </p:sp>
      <p:pic>
        <p:nvPicPr>
          <p:cNvPr id="574" name="Google Shape;574;p55"/>
          <p:cNvPicPr preferRelativeResize="0"/>
          <p:nvPr/>
        </p:nvPicPr>
        <p:blipFill>
          <a:blip r:embed="rId4">
            <a:alphaModFix/>
          </a:blip>
          <a:stretch>
            <a:fillRect/>
          </a:stretch>
        </p:blipFill>
        <p:spPr>
          <a:xfrm>
            <a:off x="4801350" y="1759275"/>
            <a:ext cx="4014899" cy="268024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5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Cloud Shell</a:t>
            </a:r>
            <a:endParaRPr/>
          </a:p>
        </p:txBody>
      </p:sp>
      <p:sp>
        <p:nvSpPr>
          <p:cNvPr id="580" name="Google Shape;580;p56"/>
          <p:cNvSpPr txBox="1">
            <a:spLocks noGrp="1"/>
          </p:cNvSpPr>
          <p:nvPr>
            <p:ph type="body" idx="1"/>
          </p:nvPr>
        </p:nvSpPr>
        <p:spPr>
          <a:xfrm>
            <a:off x="1303800" y="1990050"/>
            <a:ext cx="35184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Cloud Shell is an in-browser command prompt execution environment that allows you to enter commands at a terminal prompt to manage resources and services in your GCP project.</a:t>
            </a:r>
            <a:endParaRPr/>
          </a:p>
        </p:txBody>
      </p:sp>
      <p:pic>
        <p:nvPicPr>
          <p:cNvPr id="581" name="Google Shape;581;p56"/>
          <p:cNvPicPr preferRelativeResize="0"/>
          <p:nvPr/>
        </p:nvPicPr>
        <p:blipFill>
          <a:blip r:embed="rId3">
            <a:alphaModFix/>
          </a:blip>
          <a:stretch>
            <a:fillRect/>
          </a:stretch>
        </p:blipFill>
        <p:spPr>
          <a:xfrm>
            <a:off x="4974600" y="1750275"/>
            <a:ext cx="4017004" cy="23184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5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Start a Compute Engine</a:t>
            </a:r>
            <a:endParaRPr/>
          </a:p>
        </p:txBody>
      </p:sp>
      <p:sp>
        <p:nvSpPr>
          <p:cNvPr id="587" name="Google Shape;587;p57"/>
          <p:cNvSpPr txBox="1">
            <a:spLocks noGrp="1"/>
          </p:cNvSpPr>
          <p:nvPr>
            <p:ph type="body" idx="1"/>
          </p:nvPr>
        </p:nvSpPr>
        <p:spPr>
          <a:xfrm>
            <a:off x="1303800" y="1990050"/>
            <a:ext cx="47985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 to COMPUTE &gt; Compute Engine &gt; Create a new instance</a:t>
            </a:r>
            <a:endParaRPr/>
          </a:p>
          <a:p>
            <a:pPr marL="0" lvl="0" indent="0" algn="l" rtl="0">
              <a:spcBef>
                <a:spcPts val="1600"/>
              </a:spcBef>
              <a:spcAft>
                <a:spcPts val="0"/>
              </a:spcAft>
              <a:buNone/>
            </a:pPr>
            <a:r>
              <a:rPr lang="en"/>
              <a:t>Provide a name</a:t>
            </a:r>
            <a:endParaRPr/>
          </a:p>
          <a:p>
            <a:pPr marL="0" lvl="0" indent="0" algn="l" rtl="0">
              <a:spcBef>
                <a:spcPts val="1600"/>
              </a:spcBef>
              <a:spcAft>
                <a:spcPts val="0"/>
              </a:spcAft>
              <a:buNone/>
            </a:pPr>
            <a:r>
              <a:rPr lang="en" u="sng"/>
              <a:t>Select a micro instance!</a:t>
            </a:r>
            <a:endParaRPr u="sng"/>
          </a:p>
          <a:p>
            <a:pPr marL="0" lvl="0" indent="0" algn="l" rtl="0">
              <a:spcBef>
                <a:spcPts val="1600"/>
              </a:spcBef>
              <a:spcAft>
                <a:spcPts val="0"/>
              </a:spcAft>
              <a:buNone/>
            </a:pPr>
            <a:r>
              <a:rPr lang="en"/>
              <a:t>Leave the rest of the defaults unchanged</a:t>
            </a:r>
            <a:endParaRPr/>
          </a:p>
          <a:p>
            <a:pPr marL="0" lvl="0" indent="0" algn="l" rtl="0">
              <a:spcBef>
                <a:spcPts val="1600"/>
              </a:spcBef>
              <a:spcAft>
                <a:spcPts val="0"/>
              </a:spcAft>
              <a:buNone/>
            </a:pPr>
            <a:r>
              <a:rPr lang="en"/>
              <a:t>Notice the estimated monthly charge on the top</a:t>
            </a:r>
            <a:endParaRPr/>
          </a:p>
          <a:p>
            <a:pPr marL="0" lvl="0" indent="0" algn="l" rtl="0">
              <a:lnSpc>
                <a:spcPct val="100000"/>
              </a:lnSpc>
              <a:spcBef>
                <a:spcPts val="1600"/>
              </a:spcBef>
              <a:spcAft>
                <a:spcPts val="0"/>
              </a:spcAft>
              <a:buNone/>
            </a:pPr>
            <a:r>
              <a:rPr lang="en"/>
              <a:t>You will be charged based on the seconds </a:t>
            </a:r>
            <a:endParaRPr/>
          </a:p>
          <a:p>
            <a:pPr marL="0" lvl="0" indent="0" algn="l" rtl="0">
              <a:lnSpc>
                <a:spcPct val="100000"/>
              </a:lnSpc>
              <a:spcBef>
                <a:spcPts val="0"/>
              </a:spcBef>
              <a:spcAft>
                <a:spcPts val="0"/>
              </a:spcAft>
              <a:buNone/>
            </a:pPr>
            <a:r>
              <a:rPr lang="en"/>
              <a:t>the service was used</a:t>
            </a:r>
            <a:endParaRPr b="1">
              <a:solidFill>
                <a:srgbClr val="CC0000"/>
              </a:solidFill>
            </a:endParaRPr>
          </a:p>
        </p:txBody>
      </p:sp>
      <p:pic>
        <p:nvPicPr>
          <p:cNvPr id="588" name="Google Shape;588;p57"/>
          <p:cNvPicPr preferRelativeResize="0"/>
          <p:nvPr/>
        </p:nvPicPr>
        <p:blipFill>
          <a:blip r:embed="rId3">
            <a:alphaModFix/>
          </a:blip>
          <a:stretch>
            <a:fillRect/>
          </a:stretch>
        </p:blipFill>
        <p:spPr>
          <a:xfrm>
            <a:off x="5413150" y="2375975"/>
            <a:ext cx="3441627" cy="2521775"/>
          </a:xfrm>
          <a:prstGeom prst="rect">
            <a:avLst/>
          </a:prstGeom>
          <a:noFill/>
          <a:ln>
            <a:noFill/>
          </a:ln>
          <a:effectLst>
            <a:outerShdw blurRad="57150" dist="19050" dir="5400000" algn="bl" rotWithShape="0">
              <a:srgbClr val="000000">
                <a:alpha val="50000"/>
              </a:srgbClr>
            </a:outerShdw>
          </a:effectLst>
        </p:spPr>
      </p:pic>
      <p:pic>
        <p:nvPicPr>
          <p:cNvPr id="589" name="Google Shape;589;p57"/>
          <p:cNvPicPr preferRelativeResize="0"/>
          <p:nvPr/>
        </p:nvPicPr>
        <p:blipFill>
          <a:blip r:embed="rId4">
            <a:alphaModFix/>
          </a:blip>
          <a:stretch>
            <a:fillRect/>
          </a:stretch>
        </p:blipFill>
        <p:spPr>
          <a:xfrm>
            <a:off x="7280450" y="528250"/>
            <a:ext cx="970600" cy="8633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5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Activity - Hortonworks on Google Cloud</a:t>
            </a:r>
            <a:endParaRPr/>
          </a:p>
        </p:txBody>
      </p:sp>
      <p:sp>
        <p:nvSpPr>
          <p:cNvPr id="595" name="Google Shape;595;p58"/>
          <p:cNvSpPr txBox="1">
            <a:spLocks noGrp="1"/>
          </p:cNvSpPr>
          <p:nvPr>
            <p:ph type="body" idx="1"/>
          </p:nvPr>
        </p:nvSpPr>
        <p:spPr>
          <a:xfrm>
            <a:off x="1303800" y="1990050"/>
            <a:ext cx="7030500" cy="1740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Complete instructions on how to deploy a Hortonworks sandbox environment on Google Cloud can be found on the document at: </a:t>
            </a:r>
            <a:r>
              <a:rPr lang="en" b="1" u="sng">
                <a:solidFill>
                  <a:schemeClr val="hlink"/>
                </a:solidFill>
                <a:hlinkClick r:id="rId3"/>
              </a:rPr>
              <a:t>https://github.com/soltaniehha/Big-Data-Analytics-for-Business/blob/master/01-Introduction/Deploy-Hortonworks-Sandbox-on-Google-Cloud.pdf</a:t>
            </a:r>
            <a:r>
              <a:rPr lang="en" b="1"/>
              <a:t> </a:t>
            </a:r>
            <a:endParaRPr b="1"/>
          </a:p>
          <a:p>
            <a:pPr marL="0" lvl="0" indent="0" algn="l" rtl="0">
              <a:spcBef>
                <a:spcPts val="1600"/>
              </a:spcBef>
              <a:spcAft>
                <a:spcPts val="1600"/>
              </a:spcAft>
              <a:buNone/>
            </a:pPr>
            <a:r>
              <a:rPr lang="en"/>
              <a:t>Please make sure to stop or shutdown the instance when you are not using it. The allocated cost for this section should not exceed $5.</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5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Activity</a:t>
            </a:r>
            <a:endParaRPr/>
          </a:p>
        </p:txBody>
      </p:sp>
      <p:sp>
        <p:nvSpPr>
          <p:cNvPr id="601" name="Google Shape;601;p59"/>
          <p:cNvSpPr txBox="1">
            <a:spLocks noGrp="1"/>
          </p:cNvSpPr>
          <p:nvPr>
            <p:ph type="body" idx="1"/>
          </p:nvPr>
        </p:nvSpPr>
        <p:spPr>
          <a:xfrm>
            <a:off x="1303800" y="2218650"/>
            <a:ext cx="7470600" cy="2541600"/>
          </a:xfrm>
          <a:prstGeom prst="rect">
            <a:avLst/>
          </a:prstGeom>
        </p:spPr>
        <p:txBody>
          <a:bodyPr spcFirstLastPara="1" wrap="square" lIns="91425" tIns="91425" rIns="91425" bIns="91425" anchor="t" anchorCtr="0">
            <a:noAutofit/>
          </a:bodyPr>
          <a:lstStyle/>
          <a:p>
            <a:pPr marL="457200" marR="0" lvl="0" indent="-311150" algn="l" rtl="0">
              <a:lnSpc>
                <a:spcPct val="115000"/>
              </a:lnSpc>
              <a:spcBef>
                <a:spcPts val="0"/>
              </a:spcBef>
              <a:spcAft>
                <a:spcPts val="0"/>
              </a:spcAft>
              <a:buClr>
                <a:schemeClr val="dk2"/>
              </a:buClr>
              <a:buSzPts val="1300"/>
              <a:buFont typeface="Nunito"/>
              <a:buChar char="●"/>
            </a:pPr>
            <a:r>
              <a:rPr lang="en"/>
              <a:t>DataCamp assignments according to the syllabus</a:t>
            </a:r>
            <a:endParaRPr/>
          </a:p>
          <a:p>
            <a:pPr marL="457200" marR="0" lvl="0" indent="-311150" algn="l" rtl="0">
              <a:lnSpc>
                <a:spcPct val="115000"/>
              </a:lnSpc>
              <a:spcBef>
                <a:spcPts val="0"/>
              </a:spcBef>
              <a:spcAft>
                <a:spcPts val="0"/>
              </a:spcAft>
              <a:buClr>
                <a:schemeClr val="dk2"/>
              </a:buClr>
              <a:buSzPts val="1300"/>
              <a:buFont typeface="Nunito"/>
              <a:buChar char="●"/>
            </a:pPr>
            <a:r>
              <a:rPr lang="en"/>
              <a:t>Finish setting up your Hortonworks instance on GCP</a:t>
            </a:r>
            <a:endParaRPr/>
          </a:p>
          <a:p>
            <a:pPr marL="914400" marR="0" lvl="1" indent="-298450" algn="l" rtl="0">
              <a:lnSpc>
                <a:spcPct val="115000"/>
              </a:lnSpc>
              <a:spcBef>
                <a:spcPts val="0"/>
              </a:spcBef>
              <a:spcAft>
                <a:spcPts val="0"/>
              </a:spcAft>
              <a:buSzPts val="1100"/>
              <a:buChar char="○"/>
            </a:pPr>
            <a:r>
              <a:rPr lang="en"/>
              <a:t>You may use </a:t>
            </a:r>
            <a:r>
              <a:rPr lang="en" u="sng">
                <a:solidFill>
                  <a:schemeClr val="hlink"/>
                </a:solidFill>
                <a:hlinkClick r:id="rId3"/>
              </a:rPr>
              <a:t>this video</a:t>
            </a:r>
            <a:r>
              <a:rPr lang="en"/>
              <a:t> as a guide (please note it was recorded last year and some of the steps were updated on the </a:t>
            </a:r>
            <a:r>
              <a:rPr lang="en" u="sng">
                <a:solidFill>
                  <a:schemeClr val="hlink"/>
                </a:solidFill>
                <a:hlinkClick r:id="rId4"/>
              </a:rPr>
              <a:t>document</a:t>
            </a:r>
            <a:r>
              <a:rPr lang="en"/>
              <a:t>)</a:t>
            </a:r>
            <a:endParaRPr/>
          </a:p>
          <a:p>
            <a:pPr marL="457200" lvl="0" indent="-311150" algn="l" rtl="0">
              <a:spcBef>
                <a:spcPts val="0"/>
              </a:spcBef>
              <a:spcAft>
                <a:spcPts val="0"/>
              </a:spcAft>
              <a:buSzPts val="1300"/>
              <a:buChar char="●"/>
            </a:pPr>
            <a:r>
              <a:rPr lang="en"/>
              <a:t>Make sure you are on IS843 Slack</a:t>
            </a:r>
            <a:endParaRPr/>
          </a:p>
        </p:txBody>
      </p:sp>
      <p:pic>
        <p:nvPicPr>
          <p:cNvPr id="602" name="Google Shape;602;p59"/>
          <p:cNvPicPr preferRelativeResize="0"/>
          <p:nvPr/>
        </p:nvPicPr>
        <p:blipFill>
          <a:blip r:embed="rId5">
            <a:alphaModFix amt="84000"/>
          </a:blip>
          <a:stretch>
            <a:fillRect/>
          </a:stretch>
        </p:blipFill>
        <p:spPr>
          <a:xfrm>
            <a:off x="6477352" y="598575"/>
            <a:ext cx="1856951" cy="1289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Big Data?</a:t>
            </a:r>
            <a:endParaRPr dirty="0"/>
          </a:p>
        </p:txBody>
      </p:sp>
      <p:sp>
        <p:nvSpPr>
          <p:cNvPr id="411" name="Google Shape;411;p33"/>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Big data is the term for a collection of data sets so </a:t>
            </a:r>
            <a:r>
              <a:rPr lang="en" dirty="0">
                <a:highlight>
                  <a:srgbClr val="FFFF00"/>
                </a:highlight>
              </a:rPr>
              <a:t>large and complex that it becomes difficult or impossible to process using conventional databases or traditional data processing techniques.</a:t>
            </a:r>
            <a:endParaRPr dirty="0">
              <a:highlight>
                <a:srgbClr val="FFFF00"/>
              </a:highlight>
            </a:endParaRPr>
          </a:p>
          <a:p>
            <a:pPr marL="0" lvl="0" indent="0" algn="l" rtl="0">
              <a:spcBef>
                <a:spcPts val="1600"/>
              </a:spcBef>
              <a:spcAft>
                <a:spcPts val="0"/>
              </a:spcAft>
              <a:buNone/>
            </a:pPr>
            <a:r>
              <a:rPr lang="en" dirty="0"/>
              <a:t>The challenges include acquisition, organization, storage, search, sharing, transfer, analysis, and visualization. </a:t>
            </a:r>
            <a:endParaRPr dirty="0"/>
          </a:p>
          <a:p>
            <a:pPr marL="0" lvl="0" indent="0" algn="l" rtl="0">
              <a:spcBef>
                <a:spcPts val="1600"/>
              </a:spcBef>
              <a:spcAft>
                <a:spcPts val="0"/>
              </a:spcAft>
              <a:buClr>
                <a:srgbClr val="000000"/>
              </a:buClr>
              <a:buSzPts val="1100"/>
              <a:buFont typeface="Arial"/>
              <a:buNone/>
            </a:pPr>
            <a:r>
              <a:rPr lang="en" dirty="0">
                <a:highlight>
                  <a:srgbClr val="FFFF00"/>
                </a:highlight>
              </a:rPr>
              <a:t>Any data that exceeds our current capability of processing </a:t>
            </a:r>
            <a:r>
              <a:rPr lang="en" dirty="0"/>
              <a:t>can be regarded as “big”.</a:t>
            </a:r>
            <a:endParaRPr dirty="0"/>
          </a:p>
          <a:p>
            <a:pPr marL="0" lvl="0" indent="0" algn="l" rtl="0">
              <a:spcBef>
                <a:spcPts val="1600"/>
              </a:spcBef>
              <a:spcAft>
                <a:spcPts val="0"/>
              </a:spcAft>
              <a:buClr>
                <a:srgbClr val="000000"/>
              </a:buClr>
              <a:buSzPts val="1100"/>
              <a:buFont typeface="Arial"/>
              <a:buNone/>
            </a:pPr>
            <a:endParaRPr dirty="0"/>
          </a:p>
          <a:p>
            <a:pPr marL="0" lvl="0" indent="0" algn="l" rtl="0">
              <a:spcBef>
                <a:spcPts val="1600"/>
              </a:spcBef>
              <a:spcAft>
                <a:spcPts val="1600"/>
              </a:spcAft>
              <a:buNone/>
            </a:pP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Shape 606"/>
        <p:cNvGrpSpPr/>
        <p:nvPr/>
      </p:nvGrpSpPr>
      <p:grpSpPr>
        <a:xfrm>
          <a:off x="0" y="0"/>
          <a:ext cx="0" cy="0"/>
          <a:chOff x="0" y="0"/>
          <a:chExt cx="0" cy="0"/>
        </a:xfrm>
      </p:grpSpPr>
      <p:sp>
        <p:nvSpPr>
          <p:cNvPr id="607" name="Google Shape;607;p60"/>
          <p:cNvSpPr txBox="1">
            <a:spLocks noGrp="1"/>
          </p:cNvSpPr>
          <p:nvPr>
            <p:ph type="title"/>
          </p:nvPr>
        </p:nvSpPr>
        <p:spPr>
          <a:xfrm>
            <a:off x="1388625" y="772725"/>
            <a:ext cx="6658500" cy="31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Remember to Stop Your VMs!</a:t>
            </a:r>
            <a:endParaRPr sz="6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3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Big Data - 4 V’s</a:t>
            </a:r>
            <a:endParaRPr/>
          </a:p>
        </p:txBody>
      </p:sp>
      <p:sp>
        <p:nvSpPr>
          <p:cNvPr id="417" name="Google Shape;417;p3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418" name="Google Shape;418;p34"/>
          <p:cNvPicPr preferRelativeResize="0"/>
          <p:nvPr/>
        </p:nvPicPr>
        <p:blipFill>
          <a:blip r:embed="rId3">
            <a:alphaModFix/>
          </a:blip>
          <a:stretch>
            <a:fillRect/>
          </a:stretch>
        </p:blipFill>
        <p:spPr>
          <a:xfrm>
            <a:off x="0" y="296723"/>
            <a:ext cx="9144000" cy="455005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3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Volume: scale of data</a:t>
            </a:r>
            <a:endParaRPr/>
          </a:p>
        </p:txBody>
      </p:sp>
      <p:sp>
        <p:nvSpPr>
          <p:cNvPr id="424" name="Google Shape;424;p35"/>
          <p:cNvSpPr txBox="1">
            <a:spLocks noGrp="1"/>
          </p:cNvSpPr>
          <p:nvPr>
            <p:ph type="body" idx="1"/>
          </p:nvPr>
        </p:nvSpPr>
        <p:spPr>
          <a:xfrm>
            <a:off x="1196825" y="1597875"/>
            <a:ext cx="4010700" cy="33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40 zettabytes (4o billion TBs) of data has been created (by 2020), an increase of 300 times from 2005, and the equivalent of 5 TBs of data for every man, woman and child on earth.</a:t>
            </a:r>
            <a:endParaRPr dirty="0"/>
          </a:p>
          <a:p>
            <a:pPr marL="0" lvl="0" indent="0" algn="l" rtl="0">
              <a:spcBef>
                <a:spcPts val="1600"/>
              </a:spcBef>
              <a:spcAft>
                <a:spcPts val="0"/>
              </a:spcAft>
              <a:buNone/>
            </a:pPr>
            <a:r>
              <a:rPr lang="en" dirty="0"/>
              <a:t>This charts shows the cost of hard drives per GB according to Backblaze, a storage solution company, from 2009 to 2017.</a:t>
            </a:r>
            <a:endParaRPr dirty="0"/>
          </a:p>
          <a:p>
            <a:pPr marL="0" lvl="0" indent="0" algn="l" rtl="0">
              <a:spcBef>
                <a:spcPts val="1600"/>
              </a:spcBef>
              <a:spcAft>
                <a:spcPts val="0"/>
              </a:spcAft>
              <a:buNone/>
            </a:pPr>
            <a:r>
              <a:rPr lang="en" dirty="0"/>
              <a:t>Hard drive </a:t>
            </a:r>
            <a:r>
              <a:rPr lang="en" dirty="0">
                <a:highlight>
                  <a:srgbClr val="FFFF00"/>
                </a:highlight>
              </a:rPr>
              <a:t>prices</a:t>
            </a:r>
            <a:r>
              <a:rPr lang="en" dirty="0"/>
              <a:t> have dropped, from around $500k per gigabyte in 1981 (not shown) to less than $0.03 per gigabyte in 2017.</a:t>
            </a:r>
            <a:endParaRPr dirty="0"/>
          </a:p>
          <a:p>
            <a:pPr marL="0" lvl="0" indent="0" algn="l" rtl="0">
              <a:spcBef>
                <a:spcPts val="1600"/>
              </a:spcBef>
              <a:spcAft>
                <a:spcPts val="1600"/>
              </a:spcAft>
              <a:buNone/>
            </a:pPr>
            <a:endParaRPr dirty="0"/>
          </a:p>
        </p:txBody>
      </p:sp>
      <p:pic>
        <p:nvPicPr>
          <p:cNvPr id="425" name="Google Shape;425;p35"/>
          <p:cNvPicPr preferRelativeResize="0"/>
          <p:nvPr/>
        </p:nvPicPr>
        <p:blipFill>
          <a:blip r:embed="rId3">
            <a:alphaModFix/>
          </a:blip>
          <a:stretch>
            <a:fillRect/>
          </a:stretch>
        </p:blipFill>
        <p:spPr>
          <a:xfrm>
            <a:off x="5375925" y="1478075"/>
            <a:ext cx="3631675" cy="322476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Velocity: processing streaming data</a:t>
            </a:r>
            <a:endParaRPr/>
          </a:p>
        </p:txBody>
      </p:sp>
      <p:sp>
        <p:nvSpPr>
          <p:cNvPr id="431" name="Google Shape;431;p36"/>
          <p:cNvSpPr txBox="1">
            <a:spLocks noGrp="1"/>
          </p:cNvSpPr>
          <p:nvPr>
            <p:ph type="body" idx="1"/>
          </p:nvPr>
        </p:nvSpPr>
        <p:spPr>
          <a:xfrm>
            <a:off x="1196825" y="1597875"/>
            <a:ext cx="4010700" cy="33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is being generated </a:t>
            </a:r>
            <a:r>
              <a:rPr lang="en" dirty="0">
                <a:highlight>
                  <a:srgbClr val="FFFF00"/>
                </a:highlight>
              </a:rPr>
              <a:t>fast</a:t>
            </a:r>
            <a:r>
              <a:rPr lang="en" dirty="0"/>
              <a:t> and needs to be processed fast.</a:t>
            </a:r>
            <a:endParaRPr dirty="0"/>
          </a:p>
          <a:p>
            <a:pPr marL="0" lvl="0" indent="0" algn="l" rtl="0">
              <a:spcBef>
                <a:spcPts val="1600"/>
              </a:spcBef>
              <a:spcAft>
                <a:spcPts val="0"/>
              </a:spcAft>
              <a:buNone/>
            </a:pPr>
            <a:r>
              <a:rPr lang="en" dirty="0"/>
              <a:t>Let’s use Youtube as an example:</a:t>
            </a:r>
            <a:endParaRPr dirty="0"/>
          </a:p>
          <a:p>
            <a:pPr marL="457200" lvl="0" indent="-311150" algn="l" rtl="0">
              <a:spcBef>
                <a:spcPts val="1600"/>
              </a:spcBef>
              <a:spcAft>
                <a:spcPts val="0"/>
              </a:spcAft>
              <a:buSzPts val="1300"/>
              <a:buChar char="●"/>
            </a:pPr>
            <a:r>
              <a:rPr lang="en" dirty="0"/>
              <a:t>Over 1 billion users</a:t>
            </a:r>
            <a:endParaRPr dirty="0"/>
          </a:p>
          <a:p>
            <a:pPr marL="457200" lvl="0" indent="-311150" algn="l" rtl="0">
              <a:spcBef>
                <a:spcPts val="0"/>
              </a:spcBef>
              <a:spcAft>
                <a:spcPts val="0"/>
              </a:spcAft>
              <a:buSzPts val="1300"/>
              <a:buChar char="●"/>
            </a:pPr>
            <a:r>
              <a:rPr lang="en" dirty="0"/>
              <a:t>400+ hours of videos are uploaded every minute</a:t>
            </a:r>
            <a:endParaRPr dirty="0"/>
          </a:p>
          <a:p>
            <a:pPr marL="457200" lvl="0" indent="-311150" algn="l" rtl="0">
              <a:spcBef>
                <a:spcPts val="0"/>
              </a:spcBef>
              <a:spcAft>
                <a:spcPts val="0"/>
              </a:spcAft>
              <a:buSzPts val="1300"/>
              <a:buChar char="●"/>
            </a:pPr>
            <a:r>
              <a:rPr lang="en" dirty="0"/>
              <a:t>That’s ~10,000 TBs of content added every day</a:t>
            </a:r>
            <a:endParaRPr dirty="0"/>
          </a:p>
          <a:p>
            <a:pPr marL="0" lvl="0" indent="0" algn="l" rtl="0">
              <a:spcBef>
                <a:spcPts val="1600"/>
              </a:spcBef>
              <a:spcAft>
                <a:spcPts val="1600"/>
              </a:spcAft>
              <a:buNone/>
            </a:pPr>
            <a:endParaRPr dirty="0"/>
          </a:p>
        </p:txBody>
      </p:sp>
      <p:pic>
        <p:nvPicPr>
          <p:cNvPr id="432" name="Google Shape;432;p36"/>
          <p:cNvPicPr preferRelativeResize="0"/>
          <p:nvPr/>
        </p:nvPicPr>
        <p:blipFill rotWithShape="1">
          <a:blip r:embed="rId3">
            <a:alphaModFix/>
          </a:blip>
          <a:srcRect t="650" b="-650"/>
          <a:stretch/>
        </p:blipFill>
        <p:spPr>
          <a:xfrm>
            <a:off x="5515750" y="1465000"/>
            <a:ext cx="3628250" cy="3715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3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Velocity: processing streaming data</a:t>
            </a:r>
            <a:endParaRPr/>
          </a:p>
        </p:txBody>
      </p:sp>
      <p:sp>
        <p:nvSpPr>
          <p:cNvPr id="438" name="Google Shape;438;p37"/>
          <p:cNvSpPr txBox="1">
            <a:spLocks noGrp="1"/>
          </p:cNvSpPr>
          <p:nvPr>
            <p:ph type="body" idx="1"/>
          </p:nvPr>
        </p:nvSpPr>
        <p:spPr>
          <a:xfrm>
            <a:off x="1323800" y="1877975"/>
            <a:ext cx="36837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is being generated fast and needs to be processed fast</a:t>
            </a:r>
            <a:endParaRPr/>
          </a:p>
          <a:p>
            <a:pPr marL="457200" lvl="0" indent="-311150" algn="l" rtl="0">
              <a:spcBef>
                <a:spcPts val="1600"/>
              </a:spcBef>
              <a:spcAft>
                <a:spcPts val="0"/>
              </a:spcAft>
              <a:buSzPts val="1300"/>
              <a:buChar char="●"/>
            </a:pPr>
            <a:r>
              <a:rPr lang="en"/>
              <a:t>Social media</a:t>
            </a:r>
            <a:endParaRPr/>
          </a:p>
          <a:p>
            <a:pPr marL="457200" lvl="0" indent="-311150" algn="l" rtl="0">
              <a:spcBef>
                <a:spcPts val="0"/>
              </a:spcBef>
              <a:spcAft>
                <a:spcPts val="0"/>
              </a:spcAft>
              <a:buSzPts val="1300"/>
              <a:buChar char="●"/>
            </a:pPr>
            <a:r>
              <a:rPr lang="en"/>
              <a:t>Sensor data</a:t>
            </a:r>
            <a:endParaRPr/>
          </a:p>
          <a:p>
            <a:pPr marL="457200" lvl="0" indent="-311150" algn="l" rtl="0">
              <a:spcBef>
                <a:spcPts val="0"/>
              </a:spcBef>
              <a:spcAft>
                <a:spcPts val="0"/>
              </a:spcAft>
              <a:buSzPts val="1300"/>
              <a:buChar char="●"/>
            </a:pPr>
            <a:r>
              <a:rPr lang="en"/>
              <a:t>Mobile devices</a:t>
            </a:r>
            <a:endParaRPr/>
          </a:p>
          <a:p>
            <a:pPr marL="457200" lvl="0" indent="-311150" algn="l" rtl="0">
              <a:spcBef>
                <a:spcPts val="0"/>
              </a:spcBef>
              <a:spcAft>
                <a:spcPts val="0"/>
              </a:spcAft>
              <a:buSzPts val="1300"/>
              <a:buChar char="●"/>
            </a:pPr>
            <a:r>
              <a:rPr lang="en"/>
              <a:t>Scientific instruments</a:t>
            </a:r>
            <a:endParaRPr/>
          </a:p>
          <a:p>
            <a:pPr marL="0" lvl="0" indent="0" algn="l" rtl="0">
              <a:spcBef>
                <a:spcPts val="1600"/>
              </a:spcBef>
              <a:spcAft>
                <a:spcPts val="1600"/>
              </a:spcAft>
              <a:buNone/>
            </a:pPr>
            <a:r>
              <a:rPr lang="en"/>
              <a:t>Fast processing requires fast computers, and a lot of them. Thanks to significant drop in compute cost in the recent decades that have made this possible.</a:t>
            </a:r>
            <a:endParaRPr/>
          </a:p>
        </p:txBody>
      </p:sp>
      <p:pic>
        <p:nvPicPr>
          <p:cNvPr id="439" name="Google Shape;439;p37"/>
          <p:cNvPicPr preferRelativeResize="0"/>
          <p:nvPr/>
        </p:nvPicPr>
        <p:blipFill>
          <a:blip r:embed="rId3">
            <a:alphaModFix/>
          </a:blip>
          <a:stretch>
            <a:fillRect/>
          </a:stretch>
        </p:blipFill>
        <p:spPr>
          <a:xfrm>
            <a:off x="5135500" y="2253045"/>
            <a:ext cx="3875925" cy="2180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3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Variety: different forms of data</a:t>
            </a:r>
            <a:endParaRPr/>
          </a:p>
        </p:txBody>
      </p:sp>
      <p:sp>
        <p:nvSpPr>
          <p:cNvPr id="445" name="Google Shape;445;p38"/>
          <p:cNvSpPr txBox="1">
            <a:spLocks noGrp="1"/>
          </p:cNvSpPr>
          <p:nvPr>
            <p:ph type="body" idx="1"/>
          </p:nvPr>
        </p:nvSpPr>
        <p:spPr>
          <a:xfrm>
            <a:off x="4531075" y="1986025"/>
            <a:ext cx="35070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comes in all forms:</a:t>
            </a:r>
            <a:endParaRPr dirty="0"/>
          </a:p>
          <a:p>
            <a:pPr marL="457200" lvl="0" indent="-311150" algn="l" rtl="0">
              <a:spcBef>
                <a:spcPts val="1600"/>
              </a:spcBef>
              <a:spcAft>
                <a:spcPts val="0"/>
              </a:spcAft>
              <a:buSzPts val="1300"/>
              <a:buChar char="●"/>
            </a:pPr>
            <a:r>
              <a:rPr lang="en" dirty="0">
                <a:highlight>
                  <a:srgbClr val="FFFF00"/>
                </a:highlight>
              </a:rPr>
              <a:t>Relational Data (Tables/Transaction)</a:t>
            </a:r>
            <a:endParaRPr dirty="0">
              <a:highlight>
                <a:srgbClr val="FFFF00"/>
              </a:highlight>
            </a:endParaRPr>
          </a:p>
          <a:p>
            <a:pPr marL="457200" lvl="0" indent="-311150" algn="l" rtl="0">
              <a:spcBef>
                <a:spcPts val="0"/>
              </a:spcBef>
              <a:spcAft>
                <a:spcPts val="0"/>
              </a:spcAft>
              <a:buSzPts val="1300"/>
              <a:buChar char="●"/>
            </a:pPr>
            <a:r>
              <a:rPr lang="en" dirty="0">
                <a:highlight>
                  <a:srgbClr val="FFFF00"/>
                </a:highlight>
              </a:rPr>
              <a:t>Semi-structured Data (XML) </a:t>
            </a:r>
            <a:endParaRPr dirty="0">
              <a:highlight>
                <a:srgbClr val="FFFF00"/>
              </a:highlight>
            </a:endParaRPr>
          </a:p>
          <a:p>
            <a:pPr marL="457200" lvl="0" indent="-311150" algn="l" rtl="0">
              <a:spcBef>
                <a:spcPts val="0"/>
              </a:spcBef>
              <a:spcAft>
                <a:spcPts val="0"/>
              </a:spcAft>
              <a:buSzPts val="1300"/>
              <a:buChar char="●"/>
            </a:pPr>
            <a:r>
              <a:rPr lang="en" dirty="0">
                <a:highlight>
                  <a:srgbClr val="FFFF00"/>
                </a:highlight>
              </a:rPr>
              <a:t>Unstructured data (HTML, Images, text, voice)</a:t>
            </a:r>
            <a:endParaRPr dirty="0">
              <a:highlight>
                <a:srgbClr val="FFFF00"/>
              </a:highlight>
            </a:endParaRPr>
          </a:p>
          <a:p>
            <a:pPr marL="0" lvl="0" indent="0" algn="l" rtl="0">
              <a:spcBef>
                <a:spcPts val="1600"/>
              </a:spcBef>
              <a:spcAft>
                <a:spcPts val="1600"/>
              </a:spcAft>
              <a:buNone/>
            </a:pPr>
            <a:r>
              <a:rPr lang="en" dirty="0"/>
              <a:t>Most of available data is </a:t>
            </a:r>
            <a:r>
              <a:rPr lang="en" dirty="0">
                <a:highlight>
                  <a:srgbClr val="FFFF00"/>
                </a:highlight>
              </a:rPr>
              <a:t>unstructured.</a:t>
            </a:r>
            <a:endParaRPr dirty="0">
              <a:highlight>
                <a:srgbClr val="FFFF00"/>
              </a:highlight>
            </a:endParaRPr>
          </a:p>
        </p:txBody>
      </p:sp>
      <p:pic>
        <p:nvPicPr>
          <p:cNvPr id="446" name="Google Shape;446;p38"/>
          <p:cNvPicPr preferRelativeResize="0"/>
          <p:nvPr/>
        </p:nvPicPr>
        <p:blipFill>
          <a:blip r:embed="rId3">
            <a:alphaModFix/>
          </a:blip>
          <a:stretch>
            <a:fillRect/>
          </a:stretch>
        </p:blipFill>
        <p:spPr>
          <a:xfrm>
            <a:off x="1244850" y="1781700"/>
            <a:ext cx="3091149" cy="30885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3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Veracity: reliability of data</a:t>
            </a:r>
            <a:endParaRPr dirty="0"/>
          </a:p>
        </p:txBody>
      </p:sp>
      <p:sp>
        <p:nvSpPr>
          <p:cNvPr id="452" name="Google Shape;452;p39"/>
          <p:cNvSpPr txBox="1">
            <a:spLocks noGrp="1"/>
          </p:cNvSpPr>
          <p:nvPr>
            <p:ph type="body" idx="1"/>
          </p:nvPr>
        </p:nvSpPr>
        <p:spPr>
          <a:xfrm>
            <a:off x="1303800" y="1990050"/>
            <a:ext cx="36363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in doubt!</a:t>
            </a:r>
            <a:endParaRPr dirty="0"/>
          </a:p>
          <a:p>
            <a:pPr marL="0" lvl="0" indent="0" algn="l" rtl="0">
              <a:spcBef>
                <a:spcPts val="1600"/>
              </a:spcBef>
              <a:spcAft>
                <a:spcPts val="0"/>
              </a:spcAft>
              <a:buNone/>
            </a:pPr>
            <a:r>
              <a:rPr lang="en" dirty="0"/>
              <a:t>Data </a:t>
            </a:r>
            <a:r>
              <a:rPr lang="en" dirty="0">
                <a:highlight>
                  <a:srgbClr val="FFFF00"/>
                </a:highlight>
              </a:rPr>
              <a:t>quality</a:t>
            </a:r>
            <a:r>
              <a:rPr lang="en" dirty="0"/>
              <a:t> check is a part of data cleaning that needs to be done before any serious analysis:</a:t>
            </a:r>
            <a:endParaRPr dirty="0"/>
          </a:p>
          <a:p>
            <a:pPr marL="457200" lvl="0" indent="-311150" algn="l" rtl="0">
              <a:spcBef>
                <a:spcPts val="1600"/>
              </a:spcBef>
              <a:spcAft>
                <a:spcPts val="0"/>
              </a:spcAft>
              <a:buSzPts val="1300"/>
              <a:buChar char="●"/>
            </a:pPr>
            <a:r>
              <a:rPr lang="en" dirty="0"/>
              <a:t>Origin </a:t>
            </a:r>
            <a:endParaRPr dirty="0"/>
          </a:p>
          <a:p>
            <a:pPr marL="457200" lvl="0" indent="-311150" algn="l" rtl="0">
              <a:spcBef>
                <a:spcPts val="0"/>
              </a:spcBef>
              <a:spcAft>
                <a:spcPts val="0"/>
              </a:spcAft>
              <a:buSzPts val="1300"/>
              <a:buChar char="●"/>
            </a:pPr>
            <a:r>
              <a:rPr lang="en" dirty="0"/>
              <a:t>Authenticity</a:t>
            </a:r>
            <a:endParaRPr dirty="0"/>
          </a:p>
          <a:p>
            <a:pPr marL="457200" lvl="0" indent="-311150" algn="l" rtl="0">
              <a:spcBef>
                <a:spcPts val="0"/>
              </a:spcBef>
              <a:spcAft>
                <a:spcPts val="0"/>
              </a:spcAft>
              <a:buSzPts val="1300"/>
              <a:buChar char="●"/>
            </a:pPr>
            <a:r>
              <a:rPr lang="en" dirty="0"/>
              <a:t>Trustworthiness</a:t>
            </a:r>
            <a:endParaRPr dirty="0"/>
          </a:p>
          <a:p>
            <a:pPr marL="457200" lvl="0" indent="-311150" algn="l" rtl="0">
              <a:spcBef>
                <a:spcPts val="0"/>
              </a:spcBef>
              <a:spcAft>
                <a:spcPts val="0"/>
              </a:spcAft>
              <a:buSzPts val="1300"/>
              <a:buChar char="●"/>
            </a:pPr>
            <a:r>
              <a:rPr lang="en" dirty="0"/>
              <a:t>Completeness </a:t>
            </a:r>
            <a:endParaRPr dirty="0"/>
          </a:p>
          <a:p>
            <a:pPr marL="457200" lvl="0" indent="-311150" algn="l" rtl="0">
              <a:spcBef>
                <a:spcPts val="0"/>
              </a:spcBef>
              <a:spcAft>
                <a:spcPts val="0"/>
              </a:spcAft>
              <a:buSzPts val="1300"/>
              <a:buChar char="●"/>
            </a:pPr>
            <a:r>
              <a:rPr lang="en" dirty="0"/>
              <a:t>Integrity</a:t>
            </a:r>
            <a:endParaRPr dirty="0"/>
          </a:p>
        </p:txBody>
      </p:sp>
      <p:pic>
        <p:nvPicPr>
          <p:cNvPr id="453" name="Google Shape;453;p39"/>
          <p:cNvPicPr preferRelativeResize="0"/>
          <p:nvPr/>
        </p:nvPicPr>
        <p:blipFill>
          <a:blip r:embed="rId3">
            <a:alphaModFix/>
          </a:blip>
          <a:stretch>
            <a:fillRect/>
          </a:stretch>
        </p:blipFill>
        <p:spPr>
          <a:xfrm>
            <a:off x="4940225" y="1964425"/>
            <a:ext cx="4216126" cy="2466875"/>
          </a:xfrm>
          <a:prstGeom prst="rect">
            <a:avLst/>
          </a:prstGeom>
          <a:noFill/>
          <a:ln>
            <a:noFill/>
          </a:ln>
        </p:spPr>
      </p:pic>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1106</Words>
  <Application>Microsoft Office PowerPoint</Application>
  <PresentationFormat>On-screen Show (16:9)</PresentationFormat>
  <Paragraphs>125</Paragraphs>
  <Slides>30</Slides>
  <Notes>30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Nunito</vt:lpstr>
      <vt:lpstr>Maven Pro</vt:lpstr>
      <vt:lpstr>Arial</vt:lpstr>
      <vt:lpstr>Momentum</vt:lpstr>
      <vt:lpstr>Platforms to Run the Code on</vt:lpstr>
      <vt:lpstr>What is Big Data?</vt:lpstr>
      <vt:lpstr>What is Big Data?</vt:lpstr>
      <vt:lpstr>Big Data - 4 V’s</vt:lpstr>
      <vt:lpstr>Volume: scale of data</vt:lpstr>
      <vt:lpstr>Velocity: processing streaming data</vt:lpstr>
      <vt:lpstr>Velocity: processing streaming data</vt:lpstr>
      <vt:lpstr>Variety: different forms of data</vt:lpstr>
      <vt:lpstr>Veracity: reliability of data</vt:lpstr>
      <vt:lpstr>Big Data Adoption  Across Industries</vt:lpstr>
      <vt:lpstr>Faster and Cheaper Technology - Processing</vt:lpstr>
      <vt:lpstr>Cloud Computing</vt:lpstr>
      <vt:lpstr>Cloud Computing - Service Models</vt:lpstr>
      <vt:lpstr>Popular Cloud Platforms</vt:lpstr>
      <vt:lpstr>Why Cloud?</vt:lpstr>
      <vt:lpstr>What Cloud Services Are Available?</vt:lpstr>
      <vt:lpstr>Google Cloud Platform - Services</vt:lpstr>
      <vt:lpstr>Leave Your Data in the Cloud</vt:lpstr>
      <vt:lpstr>Google Data Center</vt:lpstr>
      <vt:lpstr>Coupon and Project Setup</vt:lpstr>
      <vt:lpstr>Budgets and Alerts</vt:lpstr>
      <vt:lpstr>Getting Data Into the Cloud… </vt:lpstr>
      <vt:lpstr>Create Cloud Storage Bucket</vt:lpstr>
      <vt:lpstr>Cloud Storage - Upload Files</vt:lpstr>
      <vt:lpstr>Google Cloud Platform Console</vt:lpstr>
      <vt:lpstr>Cloud Shell</vt:lpstr>
      <vt:lpstr>Start a Compute Engine</vt:lpstr>
      <vt:lpstr>Activity - Hortonworks on Google Cloud</vt:lpstr>
      <vt:lpstr>Activity</vt:lpstr>
      <vt:lpstr>Remember to Stop Your VMs!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Platforms to Run the Code on</dc:title>
  <cp:lastModifiedBy>Sinha, Aditya</cp:lastModifiedBy>
  <cp:revision>1</cp:revision>
  <dcterms:modified xsi:type="dcterms:W3CDTF">2022-01-26T02:11:40Z</dcterms:modified>
</cp:coreProperties>
</file>